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7" r:id="rId2"/>
    <p:sldId id="268" r:id="rId3"/>
    <p:sldId id="265" r:id="rId4"/>
    <p:sldId id="270" r:id="rId5"/>
    <p:sldId id="272" r:id="rId6"/>
    <p:sldId id="256" r:id="rId7"/>
    <p:sldId id="266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0" r:id="rId16"/>
    <p:sldId id="282" r:id="rId17"/>
    <p:sldId id="281" r:id="rId18"/>
    <p:sldId id="283" r:id="rId19"/>
    <p:sldId id="284" r:id="rId20"/>
    <p:sldId id="285" r:id="rId21"/>
    <p:sldId id="286" r:id="rId22"/>
    <p:sldId id="259" r:id="rId23"/>
  </p:sldIdLst>
  <p:sldSz cx="6858000" cy="9144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2" autoAdjust="0"/>
    <p:restoredTop sz="94718" autoAdjust="0"/>
  </p:normalViewPr>
  <p:slideViewPr>
    <p:cSldViewPr>
      <p:cViewPr varScale="1">
        <p:scale>
          <a:sx n="28" d="100"/>
          <a:sy n="28" d="100"/>
        </p:scale>
        <p:origin x="-918" y="-1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514350" y="2840580"/>
            <a:ext cx="5829300" cy="1960033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23/08/2008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23/08/2008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257181" y="488951"/>
            <a:ext cx="3357563" cy="10401300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23/08/2008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23/08/2008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541735" y="3875630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23/08/2008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257176" y="2844801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2628902" y="2844801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23/08/2008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42902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342902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3483778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3483778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23/08/2008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23/08/2008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23/08/2008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42909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681296" y="364072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342909" y="1913472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23/08/2008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344216" y="6400801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344216" y="7156452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23/08/2008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42900" y="2133607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342900" y="8475146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6055F8-1D02-4417-9241-55C834FD9970}" type="datetimeFigureOut">
              <a:rPr lang="it-IT" smtClean="0"/>
              <a:pPr/>
              <a:t>23/08/2008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2343150" y="8475146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4914900" y="8475146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emf"/><Relationship Id="rId5" Type="http://schemas.openxmlformats.org/officeDocument/2006/relationships/image" Target="../media/image9.emf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emf"/><Relationship Id="rId1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7200" dirty="0" smtClean="0"/>
              <a:t>Diario di bordo</a:t>
            </a:r>
            <a:endParaRPr lang="it-IT" sz="72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42900" y="2133607"/>
            <a:ext cx="6172200" cy="5367351"/>
          </a:xfrm>
        </p:spPr>
        <p:txBody>
          <a:bodyPr>
            <a:normAutofit lnSpcReduction="10000"/>
          </a:bodyPr>
          <a:lstStyle/>
          <a:p>
            <a:pPr>
              <a:buNone/>
              <a:tabLst>
                <a:tab pos="2376488" algn="ctr"/>
                <a:tab pos="3108325" algn="ctr"/>
                <a:tab pos="5256213" algn="l"/>
                <a:tab pos="6218238" algn="r"/>
              </a:tabLst>
            </a:pPr>
            <a:endParaRPr lang="it-IT" sz="1600" i="1" dirty="0" smtClean="0">
              <a:solidFill>
                <a:srgbClr val="003366"/>
              </a:solidFill>
              <a:cs typeface="Times New Roman" pitchFamily="18" charset="0"/>
            </a:endParaRPr>
          </a:p>
          <a:p>
            <a:pPr>
              <a:buNone/>
              <a:tabLst>
                <a:tab pos="2376488" algn="ctr"/>
                <a:tab pos="3108325" algn="ctr"/>
                <a:tab pos="5256213" algn="l"/>
                <a:tab pos="6218238" algn="r"/>
              </a:tabLst>
            </a:pPr>
            <a:endParaRPr lang="it-IT" sz="1600" i="1" dirty="0">
              <a:solidFill>
                <a:srgbClr val="003366"/>
              </a:solidFill>
              <a:cs typeface="Times New Roman" pitchFamily="18" charset="0"/>
            </a:endParaRPr>
          </a:p>
          <a:p>
            <a:pPr>
              <a:buNone/>
              <a:tabLst>
                <a:tab pos="2376488" algn="ctr"/>
                <a:tab pos="3108325" algn="ctr"/>
                <a:tab pos="5256213" algn="l"/>
                <a:tab pos="6218238" algn="r"/>
              </a:tabLst>
            </a:pPr>
            <a:endParaRPr lang="it-IT" sz="1600" i="1" dirty="0" smtClean="0">
              <a:solidFill>
                <a:srgbClr val="003366"/>
              </a:solidFill>
              <a:cs typeface="Times New Roman" pitchFamily="18" charset="0"/>
            </a:endParaRPr>
          </a:p>
          <a:p>
            <a:pPr>
              <a:buNone/>
              <a:tabLst>
                <a:tab pos="2376488" algn="ctr"/>
                <a:tab pos="3108325" algn="ctr"/>
                <a:tab pos="5256213" algn="l"/>
                <a:tab pos="6218238" algn="r"/>
              </a:tabLst>
            </a:pPr>
            <a:endParaRPr lang="it-IT" sz="1600" i="1" dirty="0">
              <a:solidFill>
                <a:srgbClr val="003366"/>
              </a:solidFill>
              <a:cs typeface="Times New Roman" pitchFamily="18" charset="0"/>
            </a:endParaRPr>
          </a:p>
          <a:p>
            <a:pPr>
              <a:buNone/>
              <a:tabLst>
                <a:tab pos="2376488" algn="ctr"/>
                <a:tab pos="3108325" algn="ctr"/>
                <a:tab pos="5256213" algn="l"/>
                <a:tab pos="6218238" algn="r"/>
              </a:tabLst>
            </a:pPr>
            <a:endParaRPr lang="it-IT" sz="1600" i="1" dirty="0" smtClean="0">
              <a:solidFill>
                <a:srgbClr val="003366"/>
              </a:solidFill>
              <a:cs typeface="Times New Roman" pitchFamily="18" charset="0"/>
            </a:endParaRPr>
          </a:p>
          <a:p>
            <a:pPr>
              <a:buNone/>
              <a:tabLst>
                <a:tab pos="2376488" algn="ctr"/>
                <a:tab pos="3108325" algn="ctr"/>
                <a:tab pos="5256213" algn="l"/>
                <a:tab pos="6218238" algn="r"/>
              </a:tabLst>
            </a:pPr>
            <a:endParaRPr lang="it-IT" sz="1600" i="1" dirty="0">
              <a:solidFill>
                <a:srgbClr val="003366"/>
              </a:solidFill>
              <a:cs typeface="Times New Roman" pitchFamily="18" charset="0"/>
            </a:endParaRPr>
          </a:p>
          <a:p>
            <a:pPr>
              <a:buNone/>
              <a:tabLst>
                <a:tab pos="2376488" algn="ctr"/>
                <a:tab pos="3108325" algn="ctr"/>
                <a:tab pos="5256213" algn="l"/>
                <a:tab pos="6218238" algn="r"/>
              </a:tabLst>
            </a:pPr>
            <a:endParaRPr lang="it-IT" sz="1600" i="1" dirty="0" smtClean="0">
              <a:solidFill>
                <a:srgbClr val="003366"/>
              </a:solidFill>
              <a:cs typeface="Times New Roman" pitchFamily="18" charset="0"/>
            </a:endParaRPr>
          </a:p>
          <a:p>
            <a:pPr>
              <a:buNone/>
              <a:tabLst>
                <a:tab pos="2376488" algn="ctr"/>
                <a:tab pos="3108325" algn="ctr"/>
                <a:tab pos="5256213" algn="l"/>
                <a:tab pos="6218238" algn="r"/>
              </a:tabLst>
            </a:pPr>
            <a:endParaRPr lang="it-IT" sz="1600" i="1" dirty="0">
              <a:solidFill>
                <a:srgbClr val="003366"/>
              </a:solidFill>
              <a:cs typeface="Times New Roman" pitchFamily="18" charset="0"/>
            </a:endParaRPr>
          </a:p>
          <a:p>
            <a:pPr>
              <a:buNone/>
              <a:tabLst>
                <a:tab pos="2376488" algn="ctr"/>
                <a:tab pos="3108325" algn="ctr"/>
                <a:tab pos="5256213" algn="l"/>
                <a:tab pos="6218238" algn="r"/>
              </a:tabLst>
            </a:pPr>
            <a:endParaRPr lang="it-IT" sz="1600" i="1" dirty="0" smtClean="0">
              <a:solidFill>
                <a:srgbClr val="003366"/>
              </a:solidFill>
              <a:cs typeface="Times New Roman" pitchFamily="18" charset="0"/>
            </a:endParaRPr>
          </a:p>
          <a:p>
            <a:pPr>
              <a:buNone/>
              <a:tabLst>
                <a:tab pos="2376488" algn="ctr"/>
                <a:tab pos="3108325" algn="ctr"/>
                <a:tab pos="5256213" algn="l"/>
                <a:tab pos="6218238" algn="r"/>
              </a:tabLst>
            </a:pPr>
            <a:endParaRPr lang="it-IT" sz="1600" i="1" dirty="0">
              <a:solidFill>
                <a:srgbClr val="003366"/>
              </a:solidFill>
              <a:cs typeface="Times New Roman" pitchFamily="18" charset="0"/>
            </a:endParaRPr>
          </a:p>
          <a:p>
            <a:pPr>
              <a:buNone/>
              <a:tabLst>
                <a:tab pos="2376488" algn="ctr"/>
                <a:tab pos="3108325" algn="ctr"/>
                <a:tab pos="5256213" algn="l"/>
                <a:tab pos="6218238" algn="r"/>
              </a:tabLst>
            </a:pPr>
            <a:endParaRPr lang="it-IT" sz="1600" i="1" dirty="0" smtClean="0">
              <a:solidFill>
                <a:srgbClr val="003366"/>
              </a:solidFill>
              <a:cs typeface="Times New Roman" pitchFamily="18" charset="0"/>
            </a:endParaRPr>
          </a:p>
          <a:p>
            <a:pPr>
              <a:buNone/>
              <a:tabLst>
                <a:tab pos="2376488" algn="ctr"/>
                <a:tab pos="3108325" algn="ctr"/>
                <a:tab pos="5256213" algn="l"/>
                <a:tab pos="6218238" algn="r"/>
              </a:tabLst>
            </a:pPr>
            <a:endParaRPr lang="it-IT" sz="1600" i="1" dirty="0" smtClean="0">
              <a:solidFill>
                <a:srgbClr val="003366"/>
              </a:solidFill>
              <a:cs typeface="Times New Roman" pitchFamily="18" charset="0"/>
            </a:endParaRPr>
          </a:p>
          <a:p>
            <a:pPr>
              <a:buNone/>
              <a:tabLst>
                <a:tab pos="2376488" algn="ctr"/>
                <a:tab pos="3108325" algn="ctr"/>
                <a:tab pos="5256213" algn="l"/>
                <a:tab pos="6218238" algn="r"/>
              </a:tabLst>
            </a:pPr>
            <a:endParaRPr lang="it-IT" sz="1600" i="1" dirty="0">
              <a:solidFill>
                <a:srgbClr val="003366"/>
              </a:solidFill>
              <a:cs typeface="Times New Roman" pitchFamily="18" charset="0"/>
            </a:endParaRPr>
          </a:p>
          <a:p>
            <a:pPr>
              <a:buNone/>
              <a:tabLst>
                <a:tab pos="2376488" algn="ctr"/>
                <a:tab pos="3108325" algn="ctr"/>
                <a:tab pos="5256213" algn="l"/>
                <a:tab pos="6218238" algn="r"/>
              </a:tabLst>
            </a:pPr>
            <a:endParaRPr lang="it-IT" sz="1600" i="1" dirty="0" smtClean="0">
              <a:solidFill>
                <a:srgbClr val="003366"/>
              </a:solidFill>
              <a:cs typeface="Times New Roman" pitchFamily="18" charset="0"/>
            </a:endParaRPr>
          </a:p>
          <a:p>
            <a:pPr algn="r">
              <a:buNone/>
              <a:tabLst>
                <a:tab pos="2376488" algn="ctr"/>
                <a:tab pos="3108325" algn="ctr"/>
                <a:tab pos="5256213" algn="l"/>
                <a:tab pos="6218238" algn="r"/>
              </a:tabLst>
            </a:pPr>
            <a:endParaRPr lang="it-IT" sz="1600" i="1" dirty="0">
              <a:solidFill>
                <a:srgbClr val="003366"/>
              </a:solidFill>
              <a:cs typeface="Times New Roman" pitchFamily="18" charset="0"/>
            </a:endParaRPr>
          </a:p>
          <a:p>
            <a:pPr algn="r">
              <a:buNone/>
              <a:tabLst>
                <a:tab pos="2376488" algn="ctr"/>
                <a:tab pos="3108325" algn="ctr"/>
                <a:tab pos="5256213" algn="l"/>
                <a:tab pos="6218238" algn="r"/>
              </a:tabLst>
            </a:pPr>
            <a:r>
              <a:rPr lang="it-IT" sz="1400" i="1" dirty="0" smtClean="0">
                <a:solidFill>
                  <a:srgbClr val="003366"/>
                </a:solidFill>
                <a:cs typeface="Times New Roman" pitchFamily="18" charset="0"/>
              </a:rPr>
              <a:t>Noi siamo fatti </a:t>
            </a:r>
            <a:endParaRPr lang="it-IT" sz="1600" dirty="0" smtClean="0"/>
          </a:p>
          <a:p>
            <a:pPr algn="r" eaLnBrk="0" hangingPunct="0">
              <a:buNone/>
              <a:tabLst>
                <a:tab pos="2376488" algn="ctr"/>
                <a:tab pos="3108325" algn="ctr"/>
                <a:tab pos="5256213" algn="l"/>
                <a:tab pos="6218238" algn="r"/>
              </a:tabLst>
            </a:pPr>
            <a:r>
              <a:rPr lang="it-IT" sz="1400" i="1" dirty="0" smtClean="0">
                <a:solidFill>
                  <a:srgbClr val="003366"/>
                </a:solidFill>
                <a:cs typeface="Times New Roman" pitchFamily="18" charset="0"/>
              </a:rPr>
              <a:t>della stessa  sostanza</a:t>
            </a:r>
            <a:endParaRPr lang="it-IT" sz="1600" dirty="0" smtClean="0"/>
          </a:p>
          <a:p>
            <a:pPr algn="r" eaLnBrk="0" hangingPunct="0">
              <a:buNone/>
              <a:tabLst>
                <a:tab pos="2376488" algn="ctr"/>
                <a:tab pos="3108325" algn="ctr"/>
                <a:tab pos="5256213" algn="l"/>
                <a:tab pos="6218238" algn="r"/>
              </a:tabLst>
            </a:pPr>
            <a:r>
              <a:rPr lang="it-IT" sz="1400" i="1" dirty="0" smtClean="0">
                <a:solidFill>
                  <a:srgbClr val="003366"/>
                </a:solidFill>
                <a:cs typeface="Times New Roman" pitchFamily="18" charset="0"/>
              </a:rPr>
              <a:t>di cui sono fatti i sogni...."</a:t>
            </a:r>
            <a:r>
              <a:rPr lang="it-IT" sz="1400" i="1" dirty="0" smtClean="0">
                <a:solidFill>
                  <a:srgbClr val="003366"/>
                </a:solidFill>
                <a:latin typeface="Verdana" pitchFamily="34" charset="0"/>
                <a:cs typeface="Times New Roman" pitchFamily="18" charset="0"/>
              </a:rPr>
              <a:t/>
            </a:r>
            <a:br>
              <a:rPr lang="it-IT" sz="1400" i="1" dirty="0" smtClean="0">
                <a:solidFill>
                  <a:srgbClr val="003366"/>
                </a:solidFill>
                <a:latin typeface="Verdana" pitchFamily="34" charset="0"/>
                <a:cs typeface="Times New Roman" pitchFamily="18" charset="0"/>
              </a:rPr>
            </a:br>
            <a:r>
              <a:rPr lang="it-IT" sz="1050" b="1" dirty="0" smtClean="0">
                <a:solidFill>
                  <a:srgbClr val="003366"/>
                </a:solidFill>
                <a:cs typeface="Times New Roman" pitchFamily="18" charset="0"/>
              </a:rPr>
              <a:t>W. Shakespeare, “ La tempesta”-atto </a:t>
            </a:r>
            <a:r>
              <a:rPr lang="it-IT" sz="1800" b="1" dirty="0" err="1" smtClean="0">
                <a:solidFill>
                  <a:srgbClr val="003366"/>
                </a:solidFill>
                <a:cs typeface="Times New Roman" pitchFamily="18" charset="0"/>
              </a:rPr>
              <a:t>IV</a:t>
            </a:r>
            <a:r>
              <a:rPr lang="it-IT" dirty="0" smtClean="0">
                <a:solidFill>
                  <a:srgbClr val="003366"/>
                </a:solidFill>
                <a:cs typeface="Times New Roman" pitchFamily="18" charset="0"/>
              </a:rPr>
              <a:t> </a:t>
            </a:r>
            <a:endParaRPr lang="it-IT" dirty="0" smtClean="0"/>
          </a:p>
          <a:p>
            <a:pPr>
              <a:buNone/>
            </a:pPr>
            <a:endParaRPr lang="it-IT" dirty="0"/>
          </a:p>
        </p:txBody>
      </p:sp>
      <p:pic>
        <p:nvPicPr>
          <p:cNvPr id="4" name="Picture 6" descr="paesaggi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6151" y="2933701"/>
            <a:ext cx="1925638" cy="3081337"/>
          </a:xfrm>
          <a:prstGeom prst="rect">
            <a:avLst/>
          </a:prstGeom>
          <a:noFill/>
        </p:spPr>
      </p:pic>
      <p:pic>
        <p:nvPicPr>
          <p:cNvPr id="5" name="Picture 5" descr="Luce soffus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24213" y="5094288"/>
            <a:ext cx="1192212" cy="1000125"/>
          </a:xfrm>
          <a:prstGeom prst="rect">
            <a:avLst/>
          </a:prstGeom>
          <a:noFill/>
        </p:spPr>
      </p:pic>
      <p:pic>
        <p:nvPicPr>
          <p:cNvPr id="6" name="Picture 4" descr="esamistat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27450" y="5670551"/>
            <a:ext cx="914400" cy="611187"/>
          </a:xfrm>
          <a:prstGeom prst="rect">
            <a:avLst/>
          </a:prstGeom>
          <a:noFill/>
        </p:spPr>
      </p:pic>
      <p:sp>
        <p:nvSpPr>
          <p:cNvPr id="7" name="WordArt 11"/>
          <p:cNvSpPr>
            <a:spLocks noChangeArrowheads="1" noChangeShapeType="1" noTextEdit="1"/>
          </p:cNvSpPr>
          <p:nvPr/>
        </p:nvSpPr>
        <p:spPr bwMode="auto">
          <a:xfrm rot="18844072">
            <a:off x="1950244" y="3991769"/>
            <a:ext cx="2662239" cy="403225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it-IT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it-IT" sz="2800" i="1" kern="10" dirty="0">
                <a:ln w="9525" cap="rnd">
                  <a:solidFill>
                    <a:srgbClr val="000080"/>
                  </a:solidFill>
                  <a:prstDash val="sysDot"/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Garamond"/>
              </a:rPr>
              <a:t>Di che sogno sei?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500042" y="8001024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Agosto 2008</a:t>
            </a:r>
            <a:endParaRPr lang="it-IT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esamistat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858000" cy="1571604"/>
          </a:xfrm>
          <a:prstGeom prst="rect">
            <a:avLst/>
          </a:prstGeom>
          <a:noFill/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0"/>
            <a:ext cx="6858000" cy="1643042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>dicembre 2007-gennaio 2008</a:t>
            </a:r>
            <a:br>
              <a:rPr lang="it-IT" dirty="0" smtClean="0"/>
            </a:br>
            <a:r>
              <a:rPr lang="it-IT" sz="4900" b="1" i="1" dirty="0" smtClean="0"/>
              <a:t>Monitoraggio ISE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0" y="1714480"/>
            <a:ext cx="6858000" cy="7143800"/>
          </a:xfrm>
        </p:spPr>
        <p:txBody>
          <a:bodyPr>
            <a:normAutofit/>
          </a:bodyPr>
          <a:lstStyle/>
          <a:p>
            <a:pPr>
              <a:buNone/>
            </a:pPr>
            <a:endParaRPr lang="it-IT" sz="2400" dirty="0"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buNone/>
            </a:pPr>
            <a:r>
              <a:rPr lang="it-IT" sz="2400" dirty="0" smtClean="0">
                <a:latin typeface="Times New Roman"/>
                <a:ea typeface="Times New Roman"/>
                <a:cs typeface="Times New Roman"/>
              </a:rPr>
              <a:t>Monitoraggio I.S.E. delle scuole marchigiane, finalizzato ad individuare il campione statistico degli istituti in cui effettuare le interviste </a:t>
            </a:r>
            <a:endParaRPr lang="it-IT" sz="2400" dirty="0"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spcAft>
                <a:spcPts val="0"/>
              </a:spcAft>
              <a:buNone/>
            </a:pPr>
            <a:endParaRPr lang="it-IT" sz="2800" dirty="0"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spcAft>
                <a:spcPts val="0"/>
              </a:spcAft>
              <a:buNone/>
            </a:pPr>
            <a:endParaRPr lang="it-IT" sz="2800" dirty="0" smtClean="0">
              <a:latin typeface="Times New Roman"/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spcAft>
                <a:spcPts val="0"/>
              </a:spcAft>
              <a:buNone/>
            </a:pPr>
            <a:endParaRPr lang="it-IT" sz="2800" dirty="0">
              <a:latin typeface="Times New Roman"/>
              <a:ea typeface="Times New Roman"/>
              <a:cs typeface="Times New Roman"/>
            </a:endParaRPr>
          </a:p>
          <a:p>
            <a:pPr marL="0" indent="0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/>
          </a:p>
          <a:p>
            <a:pPr marL="0" indent="0" algn="ctr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esamistat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858000" cy="1571604"/>
          </a:xfrm>
          <a:prstGeom prst="rect">
            <a:avLst/>
          </a:prstGeom>
          <a:noFill/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0"/>
            <a:ext cx="6858000" cy="1643042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>febbraio 2008</a:t>
            </a:r>
            <a:br>
              <a:rPr lang="it-IT" dirty="0" smtClean="0"/>
            </a:br>
            <a:r>
              <a:rPr lang="it-IT" sz="4900" b="1" i="1" dirty="0" smtClean="0"/>
              <a:t>Formazione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0" y="1714480"/>
            <a:ext cx="6858000" cy="7143800"/>
          </a:xfrm>
        </p:spPr>
        <p:txBody>
          <a:bodyPr>
            <a:normAutofit/>
          </a:bodyPr>
          <a:lstStyle/>
          <a:p>
            <a:pPr>
              <a:buNone/>
            </a:pPr>
            <a:endParaRPr lang="it-IT" sz="2400" dirty="0">
              <a:ea typeface="Times New Roman"/>
              <a:cs typeface="Times New Roman"/>
            </a:endParaRPr>
          </a:p>
          <a:p>
            <a:pPr fontAlgn="t"/>
            <a:endParaRPr lang="it-IT" sz="2400" dirty="0"/>
          </a:p>
          <a:p>
            <a:pPr marL="171450" indent="0" algn="ctr">
              <a:lnSpc>
                <a:spcPct val="200000"/>
              </a:lnSpc>
              <a:spcAft>
                <a:spcPts val="0"/>
              </a:spcAft>
              <a:buNone/>
            </a:pPr>
            <a:endParaRPr lang="it-IT" sz="2800" dirty="0" smtClean="0">
              <a:latin typeface="Times New Roman"/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spcAft>
                <a:spcPts val="0"/>
              </a:spcAft>
              <a:buNone/>
            </a:pPr>
            <a:endParaRPr lang="it-IT" sz="2800" dirty="0">
              <a:latin typeface="Times New Roman"/>
              <a:ea typeface="Times New Roman"/>
              <a:cs typeface="Times New Roman"/>
            </a:endParaRPr>
          </a:p>
          <a:p>
            <a:pPr marL="0" indent="0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/>
          </a:p>
          <a:p>
            <a:pPr marL="0" indent="0" algn="ctr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 smtClean="0"/>
          </a:p>
        </p:txBody>
      </p:sp>
      <p:graphicFrame>
        <p:nvGraphicFramePr>
          <p:cNvPr id="5" name="Tabella 4"/>
          <p:cNvGraphicFramePr>
            <a:graphicFrameLocks noGrp="1"/>
          </p:cNvGraphicFramePr>
          <p:nvPr/>
        </p:nvGraphicFramePr>
        <p:xfrm>
          <a:off x="642918" y="2500298"/>
          <a:ext cx="5429288" cy="51197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4644"/>
                <a:gridCol w="2714644"/>
              </a:tblGrid>
              <a:tr h="2559851">
                <a:tc>
                  <a:txBody>
                    <a:bodyPr/>
                    <a:lstStyle/>
                    <a:p>
                      <a:pPr fontAlgn="t"/>
                      <a:r>
                        <a:rPr lang="en-US" sz="2000" dirty="0" smtClean="0"/>
                        <a:t>4 –5 </a:t>
                      </a:r>
                      <a:r>
                        <a:rPr lang="en-US" sz="2000" dirty="0" err="1" smtClean="0"/>
                        <a:t>febbraio</a:t>
                      </a:r>
                      <a:r>
                        <a:rPr lang="en-US" sz="2000" dirty="0" smtClean="0"/>
                        <a:t> 2008</a:t>
                      </a:r>
                      <a:endParaRPr lang="it-IT" sz="2000" dirty="0" smtClean="0"/>
                    </a:p>
                    <a:p>
                      <a:pPr fontAlgn="t"/>
                      <a:r>
                        <a:rPr lang="en-US" sz="2000" dirty="0" smtClean="0"/>
                        <a:t>Hotel Excelsior</a:t>
                      </a:r>
                      <a:endParaRPr lang="it-IT" sz="2000" dirty="0" smtClean="0"/>
                    </a:p>
                    <a:p>
                      <a:pPr fontAlgn="t"/>
                      <a:r>
                        <a:rPr lang="en-US" sz="2000" dirty="0" err="1" smtClean="0"/>
                        <a:t>Senigallia</a:t>
                      </a:r>
                      <a:endParaRPr lang="it-IT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dirty="0" smtClean="0"/>
                        <a:t>Corso di formazione per docenti e dirigenti delle Province di Pesaro ed Ancona con le psicologhe Erica Volpi e Roberta Benedetto.</a:t>
                      </a:r>
                    </a:p>
                    <a:p>
                      <a:pPr algn="just"/>
                      <a:endParaRPr lang="it-IT" dirty="0"/>
                    </a:p>
                  </a:txBody>
                  <a:tcPr/>
                </a:tc>
              </a:tr>
              <a:tr h="2559851">
                <a:tc>
                  <a:txBody>
                    <a:bodyPr/>
                    <a:lstStyle/>
                    <a:p>
                      <a:pPr fontAlgn="t"/>
                      <a:r>
                        <a:rPr lang="it-IT" sz="1800" dirty="0" smtClean="0"/>
                        <a:t>6 –7 febbraio 2008</a:t>
                      </a:r>
                    </a:p>
                    <a:p>
                      <a:pPr fontAlgn="t"/>
                      <a:r>
                        <a:rPr lang="it-IT" sz="1800" dirty="0" smtClean="0"/>
                        <a:t>Hotel Il Caminetto</a:t>
                      </a:r>
                    </a:p>
                    <a:p>
                      <a:pPr fontAlgn="t"/>
                      <a:r>
                        <a:rPr lang="it-IT" sz="1800" dirty="0" smtClean="0"/>
                        <a:t>Porto San Giorgio</a:t>
                      </a:r>
                    </a:p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dirty="0" smtClean="0"/>
                        <a:t>Corso di formazione per docenti e dirigenti delle Province di Macerata e Ascoli Piceno con le psicologhe Erica Volpi e Roberta Benedetto.</a:t>
                      </a:r>
                    </a:p>
                    <a:p>
                      <a:pPr algn="just"/>
                      <a:endParaRPr lang="it-IT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esamistat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858000" cy="1571604"/>
          </a:xfrm>
          <a:prstGeom prst="rect">
            <a:avLst/>
          </a:prstGeom>
          <a:noFill/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0"/>
            <a:ext cx="6858000" cy="1643042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>15 febbraio 2008</a:t>
            </a:r>
            <a:br>
              <a:rPr lang="it-IT" dirty="0" smtClean="0"/>
            </a:br>
            <a:r>
              <a:rPr lang="it-IT" sz="4900" b="1" i="1" dirty="0" smtClean="0"/>
              <a:t>Fase provinciale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0" y="1714480"/>
            <a:ext cx="6858000" cy="7143800"/>
          </a:xfrm>
        </p:spPr>
        <p:txBody>
          <a:bodyPr>
            <a:normAutofit/>
          </a:bodyPr>
          <a:lstStyle/>
          <a:p>
            <a:pPr>
              <a:buNone/>
            </a:pPr>
            <a:endParaRPr lang="it-IT" sz="2400" dirty="0"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buNone/>
            </a:pPr>
            <a:r>
              <a:rPr lang="it-IT" sz="2400" dirty="0" smtClean="0">
                <a:latin typeface="Times New Roman"/>
                <a:ea typeface="Times New Roman"/>
                <a:cs typeface="Times New Roman"/>
              </a:rPr>
              <a:t>Avvio della fase provinciale, con individuazione dei coordinatori delle quattro province e delega agli stessi della selezione dei docenti intervistatori.</a:t>
            </a:r>
            <a:endParaRPr lang="it-IT" sz="2400" dirty="0"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buNone/>
            </a:pPr>
            <a:r>
              <a:rPr lang="it-IT" sz="2400" dirty="0" smtClean="0">
                <a:latin typeface="Times New Roman"/>
                <a:ea typeface="Times New Roman"/>
                <a:cs typeface="Times New Roman"/>
              </a:rPr>
              <a:t> </a:t>
            </a:r>
            <a:endParaRPr lang="it-IT" sz="2400" dirty="0"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spcAft>
                <a:spcPts val="0"/>
              </a:spcAft>
              <a:buNone/>
            </a:pPr>
            <a:endParaRPr lang="it-IT" sz="2800" dirty="0"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spcAft>
                <a:spcPts val="0"/>
              </a:spcAft>
              <a:buNone/>
            </a:pPr>
            <a:endParaRPr lang="it-IT" sz="2800" dirty="0" smtClean="0">
              <a:latin typeface="Times New Roman"/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spcAft>
                <a:spcPts val="0"/>
              </a:spcAft>
              <a:buNone/>
            </a:pPr>
            <a:endParaRPr lang="it-IT" sz="2800" dirty="0">
              <a:latin typeface="Times New Roman"/>
              <a:ea typeface="Times New Roman"/>
              <a:cs typeface="Times New Roman"/>
            </a:endParaRPr>
          </a:p>
          <a:p>
            <a:pPr marL="0" indent="0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/>
          </a:p>
          <a:p>
            <a:pPr marL="0" indent="0" algn="ctr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esamistat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858000" cy="1571604"/>
          </a:xfrm>
          <a:prstGeom prst="rect">
            <a:avLst/>
          </a:prstGeom>
          <a:noFill/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0"/>
            <a:ext cx="6858000" cy="1643042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> febbraio 2008</a:t>
            </a:r>
            <a:br>
              <a:rPr lang="it-IT" dirty="0" smtClean="0"/>
            </a:br>
            <a:r>
              <a:rPr lang="it-IT" sz="4900" b="1" i="1" dirty="0" smtClean="0"/>
              <a:t>I docenti intervistatori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0" y="1714480"/>
            <a:ext cx="6858000" cy="7143800"/>
          </a:xfrm>
        </p:spPr>
        <p:txBody>
          <a:bodyPr>
            <a:normAutofit/>
          </a:bodyPr>
          <a:lstStyle/>
          <a:p>
            <a:pPr>
              <a:buNone/>
            </a:pPr>
            <a:endParaRPr lang="it-IT" sz="2400" dirty="0"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buNone/>
            </a:pPr>
            <a:r>
              <a:rPr lang="it-IT" sz="2400" dirty="0" smtClean="0">
                <a:latin typeface="Times New Roman"/>
                <a:ea typeface="Times New Roman"/>
                <a:cs typeface="Times New Roman"/>
              </a:rPr>
              <a:t>Selezione da parte dei coordinatori provinciali dei docenti intervistatori</a:t>
            </a:r>
            <a:endParaRPr lang="it-IT" sz="2400" dirty="0"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buNone/>
            </a:pPr>
            <a:r>
              <a:rPr lang="it-IT" sz="2400" dirty="0" smtClean="0">
                <a:latin typeface="Times New Roman"/>
                <a:ea typeface="Times New Roman"/>
                <a:cs typeface="Times New Roman"/>
              </a:rPr>
              <a:t> </a:t>
            </a:r>
            <a:endParaRPr lang="it-IT" sz="2400" dirty="0"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spcAft>
                <a:spcPts val="0"/>
              </a:spcAft>
              <a:buNone/>
            </a:pPr>
            <a:endParaRPr lang="it-IT" sz="2800" dirty="0"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spcAft>
                <a:spcPts val="0"/>
              </a:spcAft>
              <a:buNone/>
            </a:pPr>
            <a:endParaRPr lang="it-IT" sz="2800" dirty="0" smtClean="0">
              <a:latin typeface="Times New Roman"/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spcAft>
                <a:spcPts val="0"/>
              </a:spcAft>
              <a:buNone/>
            </a:pPr>
            <a:endParaRPr lang="it-IT" sz="2800" dirty="0">
              <a:latin typeface="Times New Roman"/>
              <a:ea typeface="Times New Roman"/>
              <a:cs typeface="Times New Roman"/>
            </a:endParaRPr>
          </a:p>
          <a:p>
            <a:pPr marL="0" indent="0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/>
          </a:p>
          <a:p>
            <a:pPr marL="0" indent="0" algn="ctr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esamistat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858000" cy="1571604"/>
          </a:xfrm>
          <a:prstGeom prst="rect">
            <a:avLst/>
          </a:prstGeom>
          <a:noFill/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0"/>
            <a:ext cx="6858000" cy="1643042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> 5 marzo 2008</a:t>
            </a:r>
            <a:br>
              <a:rPr lang="it-IT" dirty="0" smtClean="0"/>
            </a:br>
            <a:r>
              <a:rPr lang="it-IT" sz="4900" b="1" i="1" dirty="0" smtClean="0"/>
              <a:t>Il testo dell’intervista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0" y="1714480"/>
            <a:ext cx="6858000" cy="7143800"/>
          </a:xfrm>
        </p:spPr>
        <p:txBody>
          <a:bodyPr>
            <a:normAutofit/>
          </a:bodyPr>
          <a:lstStyle/>
          <a:p>
            <a:pPr>
              <a:buNone/>
            </a:pPr>
            <a:endParaRPr lang="it-IT" sz="2400" dirty="0"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buNone/>
            </a:pPr>
            <a:r>
              <a:rPr lang="it-IT" sz="2400" b="1" i="1" dirty="0" smtClean="0">
                <a:latin typeface="Times New Roman"/>
                <a:ea typeface="Times New Roman"/>
                <a:cs typeface="Times New Roman"/>
              </a:rPr>
              <a:t>Biblioteca Liceo “ Leonardo da Vinci”</a:t>
            </a:r>
          </a:p>
          <a:p>
            <a:pPr marL="171450" indent="0" algn="ctr">
              <a:lnSpc>
                <a:spcPct val="200000"/>
              </a:lnSpc>
              <a:buNone/>
            </a:pPr>
            <a:r>
              <a:rPr lang="it-IT" sz="2400" b="1" i="1" dirty="0" smtClean="0">
                <a:latin typeface="Times New Roman"/>
                <a:ea typeface="Times New Roman"/>
                <a:cs typeface="Times New Roman"/>
              </a:rPr>
              <a:t>Civitanova M.</a:t>
            </a:r>
          </a:p>
          <a:p>
            <a:pPr marL="171450" indent="0" algn="ctr">
              <a:lnSpc>
                <a:spcPct val="200000"/>
              </a:lnSpc>
              <a:buNone/>
            </a:pPr>
            <a:r>
              <a:rPr lang="it-IT" sz="2400" dirty="0" smtClean="0">
                <a:latin typeface="Times New Roman"/>
                <a:ea typeface="Times New Roman"/>
                <a:cs typeface="Times New Roman"/>
              </a:rPr>
              <a:t>Meeting dei docenti intervistatori in videoconferenza con le psicologhe, per redigere il testo dell’intervista.</a:t>
            </a:r>
            <a:endParaRPr lang="it-IT" sz="2400" dirty="0"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buNone/>
            </a:pPr>
            <a:r>
              <a:rPr lang="it-IT" sz="2400" dirty="0" smtClean="0">
                <a:latin typeface="Times New Roman"/>
                <a:ea typeface="Times New Roman"/>
                <a:cs typeface="Times New Roman"/>
              </a:rPr>
              <a:t> </a:t>
            </a:r>
            <a:endParaRPr lang="it-IT" sz="2400" dirty="0"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spcAft>
                <a:spcPts val="0"/>
              </a:spcAft>
              <a:buNone/>
            </a:pPr>
            <a:endParaRPr lang="it-IT" sz="2800" dirty="0"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spcAft>
                <a:spcPts val="0"/>
              </a:spcAft>
              <a:buNone/>
            </a:pPr>
            <a:endParaRPr lang="it-IT" sz="2800" dirty="0" smtClean="0">
              <a:latin typeface="Times New Roman"/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spcAft>
                <a:spcPts val="0"/>
              </a:spcAft>
              <a:buNone/>
            </a:pPr>
            <a:endParaRPr lang="it-IT" sz="2800" dirty="0">
              <a:latin typeface="Times New Roman"/>
              <a:ea typeface="Times New Roman"/>
              <a:cs typeface="Times New Roman"/>
            </a:endParaRPr>
          </a:p>
          <a:p>
            <a:pPr marL="0" indent="0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/>
          </a:p>
          <a:p>
            <a:pPr marL="0" indent="0" algn="ctr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 smtClean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esamistat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858000" cy="1571604"/>
          </a:xfrm>
          <a:prstGeom prst="rect">
            <a:avLst/>
          </a:prstGeom>
          <a:noFill/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0"/>
            <a:ext cx="6858000" cy="1643042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>  marzo- aprile 2008</a:t>
            </a:r>
            <a:br>
              <a:rPr lang="it-IT" dirty="0" smtClean="0"/>
            </a:br>
            <a:r>
              <a:rPr lang="it-IT" sz="4900" b="1" i="1" dirty="0" smtClean="0"/>
              <a:t>Le interviste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0" y="1714480"/>
            <a:ext cx="6858000" cy="7143800"/>
          </a:xfrm>
        </p:spPr>
        <p:txBody>
          <a:bodyPr>
            <a:normAutofit/>
          </a:bodyPr>
          <a:lstStyle/>
          <a:p>
            <a:pPr>
              <a:buNone/>
            </a:pPr>
            <a:endParaRPr lang="it-IT" sz="2400" dirty="0">
              <a:ea typeface="Times New Roman"/>
              <a:cs typeface="Times New Roman"/>
            </a:endParaRPr>
          </a:p>
          <a:p>
            <a:pPr indent="228600" algn="just">
              <a:lnSpc>
                <a:spcPct val="200000"/>
              </a:lnSpc>
              <a:spcAft>
                <a:spcPts val="0"/>
              </a:spcAft>
              <a:buNone/>
            </a:pPr>
            <a:r>
              <a:rPr lang="it-IT" sz="2400" dirty="0" smtClean="0">
                <a:latin typeface="Times New Roman"/>
                <a:ea typeface="Times New Roman"/>
                <a:cs typeface="Times New Roman"/>
              </a:rPr>
              <a:t>Realizzazione delle interviste ad un campione di allievi delle classi terminali delle scuole individuate a livello provinciale</a:t>
            </a:r>
            <a:endParaRPr lang="it-IT" sz="2400" dirty="0"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buNone/>
            </a:pPr>
            <a:r>
              <a:rPr lang="it-IT" sz="2400" dirty="0" smtClean="0">
                <a:latin typeface="Times New Roman"/>
                <a:ea typeface="Times New Roman"/>
                <a:cs typeface="Times New Roman"/>
              </a:rPr>
              <a:t> </a:t>
            </a:r>
            <a:endParaRPr lang="it-IT" sz="2400" dirty="0"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spcAft>
                <a:spcPts val="0"/>
              </a:spcAft>
              <a:buNone/>
            </a:pPr>
            <a:endParaRPr lang="it-IT" sz="2800" dirty="0"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spcAft>
                <a:spcPts val="0"/>
              </a:spcAft>
              <a:buNone/>
            </a:pPr>
            <a:endParaRPr lang="it-IT" sz="2800" dirty="0" smtClean="0">
              <a:latin typeface="Times New Roman"/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spcAft>
                <a:spcPts val="0"/>
              </a:spcAft>
              <a:buNone/>
            </a:pPr>
            <a:endParaRPr lang="it-IT" sz="2800" dirty="0">
              <a:latin typeface="Times New Roman"/>
              <a:ea typeface="Times New Roman"/>
              <a:cs typeface="Times New Roman"/>
            </a:endParaRPr>
          </a:p>
          <a:p>
            <a:pPr marL="0" indent="0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/>
          </a:p>
          <a:p>
            <a:pPr marL="0" indent="0" algn="ctr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 smtClean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esamistat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858000" cy="1571604"/>
          </a:xfrm>
          <a:prstGeom prst="rect">
            <a:avLst/>
          </a:prstGeom>
          <a:noFill/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0"/>
            <a:ext cx="6858000" cy="1643042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>18 aprile 2008</a:t>
            </a:r>
            <a:br>
              <a:rPr lang="it-IT" dirty="0" smtClean="0"/>
            </a:br>
            <a:r>
              <a:rPr lang="it-IT" sz="4900" b="1" i="1" dirty="0" smtClean="0"/>
              <a:t>Analisi dei primi risultati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0" y="1714480"/>
            <a:ext cx="6858000" cy="7143800"/>
          </a:xfrm>
        </p:spPr>
        <p:txBody>
          <a:bodyPr>
            <a:normAutofit/>
          </a:bodyPr>
          <a:lstStyle/>
          <a:p>
            <a:pPr>
              <a:buNone/>
            </a:pPr>
            <a:endParaRPr lang="it-IT" sz="2400" dirty="0"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buNone/>
            </a:pPr>
            <a:r>
              <a:rPr lang="it-IT" sz="2400" b="1" i="1" dirty="0" smtClean="0">
                <a:latin typeface="Times New Roman"/>
                <a:ea typeface="Times New Roman"/>
                <a:cs typeface="Times New Roman"/>
              </a:rPr>
              <a:t>Biblioteca Liceo “ Leonardo da Vinci”</a:t>
            </a:r>
          </a:p>
          <a:p>
            <a:pPr marL="171450" indent="0" algn="ctr">
              <a:lnSpc>
                <a:spcPct val="200000"/>
              </a:lnSpc>
              <a:buNone/>
            </a:pPr>
            <a:r>
              <a:rPr lang="it-IT" sz="2400" b="1" i="1" dirty="0" smtClean="0">
                <a:latin typeface="Times New Roman"/>
                <a:ea typeface="Times New Roman"/>
                <a:cs typeface="Times New Roman"/>
              </a:rPr>
              <a:t>Civitanova M.</a:t>
            </a:r>
          </a:p>
          <a:p>
            <a:pPr indent="19050" algn="just">
              <a:lnSpc>
                <a:spcPct val="200000"/>
              </a:lnSpc>
              <a:spcAft>
                <a:spcPts val="0"/>
              </a:spcAft>
              <a:buNone/>
            </a:pPr>
            <a:r>
              <a:rPr lang="it-IT" sz="2400" dirty="0" smtClean="0">
                <a:latin typeface="Times New Roman"/>
                <a:ea typeface="Times New Roman"/>
                <a:cs typeface="Times New Roman"/>
              </a:rPr>
              <a:t>Meeting dei docenti intervistatori in videoconferenza con le psicologhe, per confrontarsi sui risultati delle interviste effettuate ed accordarsi sui contenuti essenziali del questionario oggettivo</a:t>
            </a:r>
            <a:endParaRPr lang="it-IT" sz="2400" dirty="0"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buNone/>
            </a:pPr>
            <a:r>
              <a:rPr lang="it-IT" sz="2400" dirty="0" smtClean="0">
                <a:latin typeface="Times New Roman"/>
                <a:ea typeface="Times New Roman"/>
                <a:cs typeface="Times New Roman"/>
              </a:rPr>
              <a:t> </a:t>
            </a:r>
            <a:endParaRPr lang="it-IT" sz="2400" dirty="0"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spcAft>
                <a:spcPts val="0"/>
              </a:spcAft>
              <a:buNone/>
            </a:pPr>
            <a:endParaRPr lang="it-IT" sz="2800" dirty="0"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spcAft>
                <a:spcPts val="0"/>
              </a:spcAft>
              <a:buNone/>
            </a:pPr>
            <a:endParaRPr lang="it-IT" sz="2800" dirty="0" smtClean="0">
              <a:latin typeface="Times New Roman"/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spcAft>
                <a:spcPts val="0"/>
              </a:spcAft>
              <a:buNone/>
            </a:pPr>
            <a:endParaRPr lang="it-IT" sz="2800" dirty="0">
              <a:latin typeface="Times New Roman"/>
              <a:ea typeface="Times New Roman"/>
              <a:cs typeface="Times New Roman"/>
            </a:endParaRPr>
          </a:p>
          <a:p>
            <a:pPr marL="0" indent="0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/>
          </a:p>
          <a:p>
            <a:pPr marL="0" indent="0" algn="ctr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 smtClean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esamistat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858000" cy="1571604"/>
          </a:xfrm>
          <a:prstGeom prst="rect">
            <a:avLst/>
          </a:prstGeom>
          <a:noFill/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0"/>
            <a:ext cx="6858000" cy="1643042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> aprile 2008</a:t>
            </a:r>
            <a:br>
              <a:rPr lang="it-IT" dirty="0" smtClean="0"/>
            </a:br>
            <a:r>
              <a:rPr lang="it-IT" sz="4900" b="1" i="1" dirty="0" smtClean="0"/>
              <a:t>Il testo del questionario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0" y="1714480"/>
            <a:ext cx="6858000" cy="7143800"/>
          </a:xfrm>
        </p:spPr>
        <p:txBody>
          <a:bodyPr>
            <a:normAutofit/>
          </a:bodyPr>
          <a:lstStyle/>
          <a:p>
            <a:pPr>
              <a:buNone/>
            </a:pPr>
            <a:endParaRPr lang="it-IT" sz="2400" dirty="0">
              <a:ea typeface="Times New Roman"/>
              <a:cs typeface="Times New Roman"/>
            </a:endParaRPr>
          </a:p>
          <a:p>
            <a:pPr indent="228600" algn="just">
              <a:lnSpc>
                <a:spcPct val="200000"/>
              </a:lnSpc>
              <a:spcAft>
                <a:spcPts val="0"/>
              </a:spcAft>
              <a:buNone/>
            </a:pPr>
            <a:r>
              <a:rPr lang="it-IT" sz="2400" dirty="0" smtClean="0">
                <a:latin typeface="Times New Roman"/>
                <a:ea typeface="Times New Roman"/>
                <a:cs typeface="Times New Roman"/>
              </a:rPr>
              <a:t>Individuazione degli item del questionario oggettivo</a:t>
            </a:r>
            <a:endParaRPr lang="it-IT" sz="2400" dirty="0"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buNone/>
            </a:pPr>
            <a:r>
              <a:rPr lang="it-IT" sz="2400" dirty="0" smtClean="0">
                <a:latin typeface="Times New Roman"/>
                <a:ea typeface="Times New Roman"/>
                <a:cs typeface="Times New Roman"/>
              </a:rPr>
              <a:t> </a:t>
            </a:r>
            <a:endParaRPr lang="it-IT" sz="2400" dirty="0"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spcAft>
                <a:spcPts val="0"/>
              </a:spcAft>
              <a:buNone/>
            </a:pPr>
            <a:endParaRPr lang="it-IT" sz="2800" dirty="0"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spcAft>
                <a:spcPts val="0"/>
              </a:spcAft>
              <a:buNone/>
            </a:pPr>
            <a:endParaRPr lang="it-IT" sz="2800" dirty="0" smtClean="0">
              <a:latin typeface="Times New Roman"/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spcAft>
                <a:spcPts val="0"/>
              </a:spcAft>
              <a:buNone/>
            </a:pPr>
            <a:endParaRPr lang="it-IT" sz="2800" dirty="0">
              <a:latin typeface="Times New Roman"/>
              <a:ea typeface="Times New Roman"/>
              <a:cs typeface="Times New Roman"/>
            </a:endParaRPr>
          </a:p>
          <a:p>
            <a:pPr marL="0" indent="0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/>
          </a:p>
          <a:p>
            <a:pPr marL="0" indent="0" algn="ctr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 smtClean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esamistat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858000" cy="1571604"/>
          </a:xfrm>
          <a:prstGeom prst="rect">
            <a:avLst/>
          </a:prstGeom>
          <a:noFill/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0"/>
            <a:ext cx="6858000" cy="1643042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>6,7,8 maggio2008</a:t>
            </a:r>
            <a:br>
              <a:rPr lang="it-IT" dirty="0" smtClean="0"/>
            </a:br>
            <a:r>
              <a:rPr lang="it-IT" sz="4900" b="1" i="1" dirty="0" smtClean="0"/>
              <a:t>Europa e … non solo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0" y="1714480"/>
            <a:ext cx="6858000" cy="7143800"/>
          </a:xfrm>
        </p:spPr>
        <p:txBody>
          <a:bodyPr>
            <a:normAutofit/>
          </a:bodyPr>
          <a:lstStyle/>
          <a:p>
            <a:pPr>
              <a:buNone/>
            </a:pPr>
            <a:endParaRPr lang="it-IT" sz="2400" dirty="0"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buNone/>
            </a:pPr>
            <a:r>
              <a:rPr lang="it-IT" sz="2400" b="1" i="1" dirty="0" smtClean="0">
                <a:latin typeface="Times New Roman"/>
                <a:ea typeface="Times New Roman"/>
                <a:cs typeface="Times New Roman"/>
              </a:rPr>
              <a:t>Senigallia</a:t>
            </a:r>
          </a:p>
          <a:p>
            <a:pPr indent="19050" algn="just">
              <a:lnSpc>
                <a:spcPct val="200000"/>
              </a:lnSpc>
              <a:buNone/>
            </a:pPr>
            <a:r>
              <a:rPr lang="it-IT" sz="2400" dirty="0" smtClean="0">
                <a:latin typeface="Times New Roman"/>
                <a:ea typeface="Times New Roman"/>
                <a:cs typeface="Times New Roman"/>
              </a:rPr>
              <a:t>Europa e … non solo : partecipazione dei docenti intervistatori all’incontro dei giovani europei e realizzazione di interviste</a:t>
            </a:r>
            <a:endParaRPr lang="it-IT" sz="2400" dirty="0">
              <a:ea typeface="Times New Roman"/>
              <a:cs typeface="Times New Roman"/>
            </a:endParaRPr>
          </a:p>
          <a:p>
            <a:pPr indent="19050" algn="just">
              <a:lnSpc>
                <a:spcPct val="200000"/>
              </a:lnSpc>
              <a:spcAft>
                <a:spcPts val="0"/>
              </a:spcAft>
              <a:buNone/>
            </a:pPr>
            <a:endParaRPr lang="it-IT" sz="2400" dirty="0"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buNone/>
            </a:pPr>
            <a:r>
              <a:rPr lang="it-IT" sz="2400" dirty="0" smtClean="0">
                <a:latin typeface="Times New Roman"/>
                <a:ea typeface="Times New Roman"/>
                <a:cs typeface="Times New Roman"/>
              </a:rPr>
              <a:t> </a:t>
            </a:r>
            <a:endParaRPr lang="it-IT" sz="2400" dirty="0"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spcAft>
                <a:spcPts val="0"/>
              </a:spcAft>
              <a:buNone/>
            </a:pPr>
            <a:endParaRPr lang="it-IT" sz="2800" dirty="0"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spcAft>
                <a:spcPts val="0"/>
              </a:spcAft>
              <a:buNone/>
            </a:pPr>
            <a:endParaRPr lang="it-IT" sz="2800" dirty="0" smtClean="0">
              <a:latin typeface="Times New Roman"/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spcAft>
                <a:spcPts val="0"/>
              </a:spcAft>
              <a:buNone/>
            </a:pPr>
            <a:endParaRPr lang="it-IT" sz="2800" dirty="0">
              <a:latin typeface="Times New Roman"/>
              <a:ea typeface="Times New Roman"/>
              <a:cs typeface="Times New Roman"/>
            </a:endParaRPr>
          </a:p>
          <a:p>
            <a:pPr marL="0" indent="0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/>
          </a:p>
          <a:p>
            <a:pPr marL="0" indent="0" algn="ctr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 smtClean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esamistat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858000" cy="1571604"/>
          </a:xfrm>
          <a:prstGeom prst="rect">
            <a:avLst/>
          </a:prstGeom>
          <a:noFill/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0"/>
            <a:ext cx="6858000" cy="1643042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>10-20 maggio2008</a:t>
            </a:r>
            <a:br>
              <a:rPr lang="it-IT" dirty="0" smtClean="0"/>
            </a:br>
            <a:r>
              <a:rPr lang="it-IT" sz="4900" b="1" i="1" dirty="0" smtClean="0"/>
              <a:t>Il questionario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0" y="1714480"/>
            <a:ext cx="6858000" cy="7143800"/>
          </a:xfrm>
        </p:spPr>
        <p:txBody>
          <a:bodyPr>
            <a:normAutofit/>
          </a:bodyPr>
          <a:lstStyle/>
          <a:p>
            <a:pPr>
              <a:buNone/>
            </a:pPr>
            <a:endParaRPr lang="it-IT" sz="2400" dirty="0">
              <a:ea typeface="Times New Roman"/>
              <a:cs typeface="Times New Roman"/>
            </a:endParaRPr>
          </a:p>
          <a:p>
            <a:pPr indent="228600" algn="just">
              <a:lnSpc>
                <a:spcPct val="200000"/>
              </a:lnSpc>
              <a:spcAft>
                <a:spcPts val="0"/>
              </a:spcAft>
              <a:buNone/>
            </a:pPr>
            <a:r>
              <a:rPr lang="it-IT" sz="2400" dirty="0" smtClean="0">
                <a:latin typeface="Times New Roman"/>
                <a:ea typeface="Times New Roman"/>
                <a:cs typeface="Times New Roman"/>
              </a:rPr>
              <a:t>Somministrazione del questionario oggettivo a tutti gli allievi delle classi terminali delle scuole campione</a:t>
            </a:r>
            <a:endParaRPr lang="it-IT" sz="2400" dirty="0"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buNone/>
            </a:pPr>
            <a:r>
              <a:rPr lang="it-IT" sz="2400" dirty="0" smtClean="0">
                <a:latin typeface="Times New Roman"/>
                <a:ea typeface="Times New Roman"/>
                <a:cs typeface="Times New Roman"/>
              </a:rPr>
              <a:t> </a:t>
            </a:r>
            <a:endParaRPr lang="it-IT" sz="2400" dirty="0"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spcAft>
                <a:spcPts val="0"/>
              </a:spcAft>
              <a:buNone/>
            </a:pPr>
            <a:endParaRPr lang="it-IT" sz="2800" dirty="0"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spcAft>
                <a:spcPts val="0"/>
              </a:spcAft>
              <a:buNone/>
            </a:pPr>
            <a:endParaRPr lang="it-IT" sz="2800" dirty="0" smtClean="0">
              <a:latin typeface="Times New Roman"/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spcAft>
                <a:spcPts val="0"/>
              </a:spcAft>
              <a:buNone/>
            </a:pPr>
            <a:endParaRPr lang="it-IT" sz="2800" dirty="0">
              <a:latin typeface="Times New Roman"/>
              <a:ea typeface="Times New Roman"/>
              <a:cs typeface="Times New Roman"/>
            </a:endParaRPr>
          </a:p>
          <a:p>
            <a:pPr marL="0" indent="0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/>
          </a:p>
          <a:p>
            <a:pPr marL="0" indent="0" algn="ctr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esamistat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858000" cy="1571604"/>
          </a:xfrm>
          <a:prstGeom prst="rect">
            <a:avLst/>
          </a:prstGeom>
          <a:noFill/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0"/>
            <a:ext cx="6858000" cy="1643042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>2003</a:t>
            </a:r>
            <a:br>
              <a:rPr lang="it-IT" dirty="0" smtClean="0"/>
            </a:br>
            <a:r>
              <a:rPr lang="it-IT" sz="4000" b="1" i="1" dirty="0" smtClean="0"/>
              <a:t>Le Marche:una regione laboratorio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0" y="1714480"/>
            <a:ext cx="6643710" cy="7143800"/>
          </a:xfrm>
        </p:spPr>
        <p:txBody>
          <a:bodyPr>
            <a:normAutofit/>
          </a:bodyPr>
          <a:lstStyle/>
          <a:p>
            <a:pPr>
              <a:buNone/>
            </a:pPr>
            <a:endParaRPr lang="it-IT" sz="2400" dirty="0">
              <a:ea typeface="Times New Roman"/>
              <a:cs typeface="Times New Roman"/>
            </a:endParaRPr>
          </a:p>
          <a:p>
            <a:pPr marL="171450" indent="0" algn="just">
              <a:lnSpc>
                <a:spcPct val="80000"/>
              </a:lnSpc>
              <a:buNone/>
            </a:pPr>
            <a:endParaRPr lang="it-IT" sz="2700" dirty="0" smtClean="0"/>
          </a:p>
          <a:p>
            <a:pPr marL="171450" indent="0" algn="just">
              <a:lnSpc>
                <a:spcPct val="80000"/>
              </a:lnSpc>
              <a:buNone/>
            </a:pPr>
            <a:endParaRPr lang="it-IT" sz="2700" dirty="0"/>
          </a:p>
          <a:p>
            <a:pPr marL="171450" indent="0" algn="just">
              <a:lnSpc>
                <a:spcPct val="80000"/>
              </a:lnSpc>
              <a:buNone/>
            </a:pPr>
            <a:endParaRPr lang="it-IT" sz="2700" dirty="0" smtClean="0"/>
          </a:p>
          <a:p>
            <a:pPr marL="171450" indent="0" algn="just">
              <a:lnSpc>
                <a:spcPct val="80000"/>
              </a:lnSpc>
              <a:buNone/>
            </a:pPr>
            <a:endParaRPr lang="it-IT" sz="2700" dirty="0"/>
          </a:p>
          <a:p>
            <a:pPr marL="171450" indent="0" algn="just">
              <a:lnSpc>
                <a:spcPct val="80000"/>
              </a:lnSpc>
              <a:buNone/>
            </a:pPr>
            <a:endParaRPr lang="it-IT" sz="2000" dirty="0" smtClean="0"/>
          </a:p>
          <a:p>
            <a:pPr marL="171450" indent="0" algn="just">
              <a:lnSpc>
                <a:spcPct val="80000"/>
              </a:lnSpc>
              <a:buNone/>
            </a:pPr>
            <a:endParaRPr lang="it-IT" sz="2000" dirty="0"/>
          </a:p>
          <a:p>
            <a:pPr marL="171450" indent="0" algn="just">
              <a:lnSpc>
                <a:spcPct val="80000"/>
              </a:lnSpc>
              <a:buNone/>
            </a:pPr>
            <a:endParaRPr lang="it-IT" sz="2000" dirty="0" smtClean="0"/>
          </a:p>
          <a:p>
            <a:pPr marL="171450" indent="0" algn="just">
              <a:lnSpc>
                <a:spcPct val="80000"/>
              </a:lnSpc>
              <a:buNone/>
            </a:pPr>
            <a:endParaRPr lang="it-IT" sz="2000" dirty="0"/>
          </a:p>
          <a:p>
            <a:pPr marL="171450" indent="0" algn="just">
              <a:lnSpc>
                <a:spcPct val="80000"/>
              </a:lnSpc>
              <a:buNone/>
            </a:pPr>
            <a:endParaRPr lang="it-IT" sz="2000" dirty="0" smtClean="0"/>
          </a:p>
          <a:p>
            <a:pPr marL="171450" indent="0" algn="just">
              <a:lnSpc>
                <a:spcPct val="80000"/>
              </a:lnSpc>
              <a:buNone/>
            </a:pPr>
            <a:r>
              <a:rPr lang="it-IT" sz="2000" dirty="0" smtClean="0"/>
              <a:t>Il </a:t>
            </a:r>
            <a:r>
              <a:rPr lang="it-IT" sz="2000" dirty="0"/>
              <a:t>progetto “Le Marche: una regione laboratorio</a:t>
            </a:r>
            <a:r>
              <a:rPr lang="it-IT" sz="2000" dirty="0" smtClean="0"/>
              <a:t>”, promosso dalla Direzione Generale, nasce dall’idea di </a:t>
            </a:r>
            <a:r>
              <a:rPr lang="it-IT" sz="2000" dirty="0"/>
              <a:t>dar modo alla scuola di riflettere sulla crescente complessità del proprio </a:t>
            </a:r>
            <a:r>
              <a:rPr lang="it-IT" sz="2000" dirty="0" smtClean="0"/>
              <a:t>ruolo, </a:t>
            </a:r>
            <a:r>
              <a:rPr lang="it-IT" sz="2000" dirty="0"/>
              <a:t>recuperando il valore di una dialettica dai toni miti, necessaria  a chi pone al centro dei propri interessi il rispetto della dignità della persona umana e del suo cammino quotidiano alla ricerca della “giusta misura” tra il bene individuale e quello </a:t>
            </a:r>
            <a:r>
              <a:rPr lang="it-IT" sz="2000" dirty="0" smtClean="0"/>
              <a:t>comune</a:t>
            </a:r>
            <a:r>
              <a:rPr lang="it-IT" sz="2000" dirty="0"/>
              <a:t>.</a:t>
            </a:r>
          </a:p>
          <a:p>
            <a:pPr marL="171450" indent="0" algn="just">
              <a:lnSpc>
                <a:spcPct val="80000"/>
              </a:lnSpc>
              <a:buNone/>
            </a:pPr>
            <a:endParaRPr lang="it-IT" sz="2000" dirty="0" smtClean="0"/>
          </a:p>
          <a:p>
            <a:pPr marL="171450" indent="0" algn="just">
              <a:lnSpc>
                <a:spcPct val="80000"/>
              </a:lnSpc>
              <a:buNone/>
            </a:pPr>
            <a:r>
              <a:rPr lang="it-IT" sz="2000" dirty="0" smtClean="0"/>
              <a:t>Una </a:t>
            </a:r>
            <a:r>
              <a:rPr lang="it-IT" sz="2000" dirty="0"/>
              <a:t>scuola capace di </a:t>
            </a:r>
            <a:r>
              <a:rPr lang="it-IT" sz="2400" b="1" dirty="0"/>
              <a:t>accogliere, proteggere e custodire i sogni dei giovani </a:t>
            </a:r>
            <a:r>
              <a:rPr lang="it-IT" sz="2000" dirty="0"/>
              <a:t> per lasciar  loro vivere la speranza di un mondo meno ingiusto.</a:t>
            </a:r>
          </a:p>
          <a:p>
            <a:pPr marL="0" indent="0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/>
          </a:p>
          <a:p>
            <a:pPr marL="0" indent="0" algn="ctr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 smtClean="0"/>
          </a:p>
        </p:txBody>
      </p:sp>
      <p:pic>
        <p:nvPicPr>
          <p:cNvPr id="7" name="Picture 9" descr="Athens-schoo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46" y="1928794"/>
            <a:ext cx="457369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ttangolo 8"/>
          <p:cNvSpPr/>
          <p:nvPr/>
        </p:nvSpPr>
        <p:spPr>
          <a:xfrm>
            <a:off x="1714488" y="4786314"/>
            <a:ext cx="32396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 smtClean="0">
                <a:solidFill>
                  <a:schemeClr val="accent2"/>
                </a:solidFill>
              </a:rPr>
              <a:t>La “Scuola di Atene” di Raffaello </a:t>
            </a:r>
            <a:endParaRPr lang="it-IT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esamistat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858000" cy="1571604"/>
          </a:xfrm>
          <a:prstGeom prst="rect">
            <a:avLst/>
          </a:prstGeom>
          <a:noFill/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0"/>
            <a:ext cx="6858000" cy="1643042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>23 maggio2008</a:t>
            </a:r>
            <a:br>
              <a:rPr lang="it-IT" dirty="0" smtClean="0"/>
            </a:br>
            <a:r>
              <a:rPr lang="it-IT" sz="4900" b="1" i="1" dirty="0" smtClean="0"/>
              <a:t>Meeting finale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0" y="1714480"/>
            <a:ext cx="6858000" cy="7143800"/>
          </a:xfrm>
        </p:spPr>
        <p:txBody>
          <a:bodyPr>
            <a:normAutofit/>
          </a:bodyPr>
          <a:lstStyle/>
          <a:p>
            <a:pPr>
              <a:buNone/>
            </a:pPr>
            <a:endParaRPr lang="it-IT" sz="2400" dirty="0"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buNone/>
            </a:pPr>
            <a:r>
              <a:rPr lang="it-IT" sz="2400" b="1" i="1" dirty="0" smtClean="0">
                <a:latin typeface="Times New Roman"/>
                <a:ea typeface="Times New Roman"/>
                <a:cs typeface="Times New Roman"/>
              </a:rPr>
              <a:t>Hotel “ </a:t>
            </a:r>
            <a:r>
              <a:rPr lang="it-IT" sz="2400" b="1" i="1" dirty="0" err="1" smtClean="0">
                <a:latin typeface="Times New Roman"/>
                <a:ea typeface="Times New Roman"/>
                <a:cs typeface="Times New Roman"/>
              </a:rPr>
              <a:t>Excelsior</a:t>
            </a:r>
            <a:r>
              <a:rPr lang="it-IT" sz="2400" b="1" i="1" dirty="0" smtClean="0">
                <a:latin typeface="Times New Roman"/>
                <a:ea typeface="Times New Roman"/>
                <a:cs typeface="Times New Roman"/>
              </a:rPr>
              <a:t>”</a:t>
            </a:r>
          </a:p>
          <a:p>
            <a:pPr marL="171450" indent="0" algn="ctr">
              <a:lnSpc>
                <a:spcPct val="200000"/>
              </a:lnSpc>
              <a:buNone/>
            </a:pPr>
            <a:r>
              <a:rPr lang="it-IT" sz="2400" b="1" i="1" dirty="0" smtClean="0">
                <a:latin typeface="Times New Roman"/>
                <a:ea typeface="Times New Roman"/>
                <a:cs typeface="Times New Roman"/>
              </a:rPr>
              <a:t>Senigallia</a:t>
            </a:r>
          </a:p>
          <a:p>
            <a:pPr indent="19050" algn="just">
              <a:lnSpc>
                <a:spcPct val="200000"/>
              </a:lnSpc>
              <a:spcAft>
                <a:spcPts val="0"/>
              </a:spcAft>
              <a:buNone/>
            </a:pPr>
            <a:r>
              <a:rPr lang="it-IT" sz="2400" dirty="0" smtClean="0">
                <a:latin typeface="Times New Roman"/>
                <a:ea typeface="Times New Roman"/>
                <a:cs typeface="Times New Roman"/>
              </a:rPr>
              <a:t>Meeting dei docenti intervistatori in videoconferenza con le psicologhe, per confrontarsi sui risultati delle interviste effettuate ed accordarsi sui contenuti essenziali del questionario oggettivo</a:t>
            </a:r>
            <a:endParaRPr lang="it-IT" sz="2400" dirty="0"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buNone/>
            </a:pPr>
            <a:r>
              <a:rPr lang="it-IT" sz="2400" dirty="0" smtClean="0">
                <a:latin typeface="Times New Roman"/>
                <a:ea typeface="Times New Roman"/>
                <a:cs typeface="Times New Roman"/>
              </a:rPr>
              <a:t> </a:t>
            </a:r>
            <a:endParaRPr lang="it-IT" sz="2400" dirty="0"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spcAft>
                <a:spcPts val="0"/>
              </a:spcAft>
              <a:buNone/>
            </a:pPr>
            <a:endParaRPr lang="it-IT" sz="2800" dirty="0"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spcAft>
                <a:spcPts val="0"/>
              </a:spcAft>
              <a:buNone/>
            </a:pPr>
            <a:endParaRPr lang="it-IT" sz="2800" dirty="0" smtClean="0">
              <a:latin typeface="Times New Roman"/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spcAft>
                <a:spcPts val="0"/>
              </a:spcAft>
              <a:buNone/>
            </a:pPr>
            <a:endParaRPr lang="it-IT" sz="2800" dirty="0">
              <a:latin typeface="Times New Roman"/>
              <a:ea typeface="Times New Roman"/>
              <a:cs typeface="Times New Roman"/>
            </a:endParaRPr>
          </a:p>
          <a:p>
            <a:pPr marL="0" indent="0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/>
          </a:p>
          <a:p>
            <a:pPr marL="0" indent="0" algn="ctr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 smtClean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esamistat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858000" cy="1571604"/>
          </a:xfrm>
          <a:prstGeom prst="rect">
            <a:avLst/>
          </a:prstGeom>
          <a:noFill/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0"/>
            <a:ext cx="6858000" cy="1643042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>26,27 agosto 2008</a:t>
            </a:r>
            <a:br>
              <a:rPr lang="it-IT" dirty="0" smtClean="0"/>
            </a:br>
            <a:r>
              <a:rPr lang="it-IT" sz="4900" b="1" i="1" dirty="0" smtClean="0"/>
              <a:t>Il secondo Manifesto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0" y="1714480"/>
            <a:ext cx="6858000" cy="7143800"/>
          </a:xfrm>
        </p:spPr>
        <p:txBody>
          <a:bodyPr>
            <a:normAutofit/>
          </a:bodyPr>
          <a:lstStyle/>
          <a:p>
            <a:pPr>
              <a:buNone/>
            </a:pPr>
            <a:endParaRPr lang="it-IT" sz="2400" dirty="0"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buNone/>
            </a:pPr>
            <a:r>
              <a:rPr lang="it-IT" sz="2400" b="1" i="1" dirty="0" smtClean="0">
                <a:latin typeface="Times New Roman"/>
                <a:ea typeface="Times New Roman"/>
                <a:cs typeface="Times New Roman"/>
              </a:rPr>
              <a:t>Senigallia</a:t>
            </a:r>
          </a:p>
          <a:p>
            <a:pPr indent="228600" algn="just">
              <a:lnSpc>
                <a:spcPct val="200000"/>
              </a:lnSpc>
              <a:spcAft>
                <a:spcPts val="0"/>
              </a:spcAft>
              <a:buNone/>
            </a:pPr>
            <a:r>
              <a:rPr lang="it-IT" sz="2400" dirty="0" smtClean="0">
                <a:latin typeface="Times New Roman"/>
                <a:ea typeface="Times New Roman"/>
                <a:cs typeface="Times New Roman"/>
              </a:rPr>
              <a:t>Ritiro intensivo per l’elaborazione del Secondo manifesto della scuola marchigiana.</a:t>
            </a:r>
            <a:endParaRPr lang="it-IT" sz="2400" dirty="0">
              <a:ea typeface="Times New Roman"/>
              <a:cs typeface="Times New Roman"/>
            </a:endParaRPr>
          </a:p>
          <a:p>
            <a:pPr indent="19050" algn="just">
              <a:lnSpc>
                <a:spcPct val="200000"/>
              </a:lnSpc>
              <a:spcAft>
                <a:spcPts val="0"/>
              </a:spcAft>
              <a:buNone/>
            </a:pPr>
            <a:endParaRPr lang="it-IT" sz="2400" dirty="0"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buNone/>
            </a:pPr>
            <a:r>
              <a:rPr lang="it-IT" sz="2400" dirty="0" smtClean="0">
                <a:latin typeface="Times New Roman"/>
                <a:ea typeface="Times New Roman"/>
                <a:cs typeface="Times New Roman"/>
              </a:rPr>
              <a:t> </a:t>
            </a:r>
            <a:endParaRPr lang="it-IT" sz="2400" dirty="0"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spcAft>
                <a:spcPts val="0"/>
              </a:spcAft>
              <a:buNone/>
            </a:pPr>
            <a:endParaRPr lang="it-IT" sz="2800" dirty="0"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spcAft>
                <a:spcPts val="0"/>
              </a:spcAft>
              <a:buNone/>
            </a:pPr>
            <a:endParaRPr lang="it-IT" sz="2800" dirty="0" smtClean="0">
              <a:latin typeface="Times New Roman"/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spcAft>
                <a:spcPts val="0"/>
              </a:spcAft>
              <a:buNone/>
            </a:pPr>
            <a:endParaRPr lang="it-IT" sz="2800" dirty="0">
              <a:latin typeface="Times New Roman"/>
              <a:ea typeface="Times New Roman"/>
              <a:cs typeface="Times New Roman"/>
            </a:endParaRPr>
          </a:p>
          <a:p>
            <a:pPr marL="0" indent="0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/>
          </a:p>
          <a:p>
            <a:pPr marL="0" indent="0" algn="ctr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 smtClean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Picture 4" descr="esamistato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858000" cy="2983720"/>
          </a:xfrm>
          <a:prstGeom prst="rect">
            <a:avLst/>
          </a:prstGeom>
          <a:noFill/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928670" y="3500430"/>
            <a:ext cx="4643470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it-IT" b="0" i="1" dirty="0">
                <a:solidFill>
                  <a:srgbClr val="0066CC"/>
                </a:solidFill>
              </a:rPr>
              <a:t>“</a:t>
            </a:r>
            <a:r>
              <a:rPr lang="it-IT" b="0" i="1" dirty="0" err="1">
                <a:solidFill>
                  <a:srgbClr val="0066CC"/>
                </a:solidFill>
              </a:rPr>
              <a:t>…agli</a:t>
            </a:r>
            <a:r>
              <a:rPr lang="it-IT" b="0" i="1" dirty="0">
                <a:solidFill>
                  <a:srgbClr val="0066CC"/>
                </a:solidFill>
              </a:rPr>
              <a:t> studenti rivolgo l’augurio di credere che </a:t>
            </a:r>
          </a:p>
          <a:p>
            <a:r>
              <a:rPr lang="it-IT" b="0" i="1" dirty="0">
                <a:solidFill>
                  <a:srgbClr val="0066CC"/>
                </a:solidFill>
              </a:rPr>
              <a:t>– come dirà loro il trascorrere del tempo – </a:t>
            </a:r>
          </a:p>
          <a:p>
            <a:r>
              <a:rPr lang="it-IT" b="0" i="1" dirty="0">
                <a:solidFill>
                  <a:srgbClr val="0066CC"/>
                </a:solidFill>
              </a:rPr>
              <a:t>la scuola è non solo il luogo </a:t>
            </a:r>
          </a:p>
          <a:p>
            <a:r>
              <a:rPr lang="it-IT" b="0" i="1" dirty="0">
                <a:solidFill>
                  <a:srgbClr val="0066CC"/>
                </a:solidFill>
              </a:rPr>
              <a:t>dell’impegno e della disciplina, </a:t>
            </a:r>
          </a:p>
          <a:p>
            <a:r>
              <a:rPr lang="it-IT" b="0" i="1" dirty="0">
                <a:solidFill>
                  <a:srgbClr val="0066CC"/>
                </a:solidFill>
              </a:rPr>
              <a:t>ma anche quello che sa </a:t>
            </a:r>
          </a:p>
          <a:p>
            <a:r>
              <a:rPr lang="it-IT" b="0" i="1" dirty="0">
                <a:solidFill>
                  <a:srgbClr val="0066CC"/>
                </a:solidFill>
              </a:rPr>
              <a:t>accoglierne e proteggerne i sogni.”</a:t>
            </a:r>
          </a:p>
          <a:p>
            <a:endParaRPr lang="it-IT" b="0" i="1" dirty="0">
              <a:solidFill>
                <a:srgbClr val="0066CC"/>
              </a:solidFill>
            </a:endParaRPr>
          </a:p>
          <a:p>
            <a:endParaRPr lang="it-IT" b="0" i="1" dirty="0">
              <a:solidFill>
                <a:srgbClr val="0066CC"/>
              </a:solidFill>
            </a:endParaRPr>
          </a:p>
          <a:p>
            <a:endParaRPr lang="it-IT" b="0" i="1" dirty="0">
              <a:solidFill>
                <a:srgbClr val="0066CC"/>
              </a:solidFill>
            </a:endParaRPr>
          </a:p>
          <a:p>
            <a:r>
              <a:rPr lang="it-IT" b="0" i="1" dirty="0">
                <a:solidFill>
                  <a:srgbClr val="0066CC"/>
                </a:solidFill>
              </a:rPr>
              <a:t>Dal saluto del Direttore Generale </a:t>
            </a:r>
          </a:p>
          <a:p>
            <a:r>
              <a:rPr lang="it-IT" b="0" i="1" dirty="0">
                <a:solidFill>
                  <a:srgbClr val="0066CC"/>
                </a:solidFill>
              </a:rPr>
              <a:t>per avvio dell’anno scolastico 2004/2005 </a:t>
            </a:r>
          </a:p>
          <a:p>
            <a:endParaRPr lang="en-US" b="0" i="1" dirty="0">
              <a:solidFill>
                <a:srgbClr val="0066CC"/>
              </a:solidFill>
            </a:endParaRPr>
          </a:p>
          <a:p>
            <a:endParaRPr lang="it-IT" dirty="0">
              <a:solidFill>
                <a:srgbClr val="0066CC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esamistat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858000" cy="1571604"/>
          </a:xfrm>
          <a:prstGeom prst="rect">
            <a:avLst/>
          </a:prstGeom>
          <a:noFill/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0"/>
            <a:ext cx="6858000" cy="1643042"/>
          </a:xfrm>
        </p:spPr>
        <p:txBody>
          <a:bodyPr/>
          <a:lstStyle/>
          <a:p>
            <a:r>
              <a:rPr lang="it-IT" dirty="0" smtClean="0"/>
              <a:t>20 dicembre 2004</a:t>
            </a:r>
            <a:br>
              <a:rPr lang="it-IT" dirty="0" smtClean="0"/>
            </a:br>
            <a:r>
              <a:rPr lang="it-IT" sz="3600" b="1" i="1" dirty="0"/>
              <a:t>La scuola itinerante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0" y="1714480"/>
            <a:ext cx="6858000" cy="71438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it-IT" sz="4000" b="1" i="1" dirty="0" smtClean="0"/>
              <a:t>Camerino</a:t>
            </a:r>
            <a:endParaRPr lang="it-IT" sz="2400" dirty="0">
              <a:ea typeface="Times New Roman"/>
              <a:cs typeface="Times New Roman"/>
            </a:endParaRPr>
          </a:p>
          <a:p>
            <a:pPr marL="0" indent="0" algn="ctr">
              <a:buNone/>
            </a:pPr>
            <a:r>
              <a:rPr lang="it-IT" sz="2800" dirty="0"/>
              <a:t>Terzo seminario di studio dei Dirigenti Scolastici delle Marche</a:t>
            </a:r>
          </a:p>
          <a:p>
            <a:pPr marL="0" indent="0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/>
          </a:p>
          <a:p>
            <a:pPr marL="0" indent="0" algn="ctr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 smtClean="0"/>
          </a:p>
          <a:p>
            <a:pPr marL="0" indent="0" algn="ctr">
              <a:buNone/>
            </a:pPr>
            <a:r>
              <a:rPr lang="it-IT" sz="2000" dirty="0" smtClean="0"/>
              <a:t>Presentazione </a:t>
            </a:r>
            <a:r>
              <a:rPr lang="it-IT" sz="2000" dirty="0"/>
              <a:t>del progetto di formazione e ricerca-azione : </a:t>
            </a:r>
            <a:endParaRPr lang="it-IT" sz="2000" dirty="0" smtClean="0"/>
          </a:p>
          <a:p>
            <a:pPr marL="0" indent="0" algn="ctr">
              <a:buNone/>
            </a:pPr>
            <a:r>
              <a:rPr lang="it-IT" sz="3600" dirty="0" smtClean="0"/>
              <a:t>“ </a:t>
            </a:r>
            <a:r>
              <a:rPr lang="it-IT" sz="3600" dirty="0"/>
              <a:t>Di che sogno sei?”</a:t>
            </a:r>
          </a:p>
        </p:txBody>
      </p:sp>
      <p:pic>
        <p:nvPicPr>
          <p:cNvPr id="5" name="Picture 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428868" y="3357554"/>
            <a:ext cx="1565275" cy="2232025"/>
          </a:xfrm>
          <a:prstGeom prst="rect">
            <a:avLst/>
          </a:prstGeom>
          <a:noFill/>
        </p:spPr>
      </p:pic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2500306" y="5715008"/>
            <a:ext cx="1524776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700" i="1" dirty="0">
                <a:solidFill>
                  <a:schemeClr val="accent2"/>
                </a:solidFill>
                <a:latin typeface="Arial" pitchFamily="34" charset="0"/>
              </a:rPr>
              <a:t>Carlo Crivelli –  Pietà (particolare)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esamistat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858000" cy="1571604"/>
          </a:xfrm>
          <a:prstGeom prst="rect">
            <a:avLst/>
          </a:prstGeom>
          <a:noFill/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0"/>
            <a:ext cx="6858000" cy="1643042"/>
          </a:xfrm>
        </p:spPr>
        <p:txBody>
          <a:bodyPr/>
          <a:lstStyle/>
          <a:p>
            <a:r>
              <a:rPr lang="it-IT" dirty="0" smtClean="0"/>
              <a:t>2005</a:t>
            </a:r>
            <a:br>
              <a:rPr lang="it-IT" dirty="0" smtClean="0"/>
            </a:br>
            <a:r>
              <a:rPr lang="it-IT" b="1" i="1" dirty="0" smtClean="0"/>
              <a:t>Il Primo Manifesto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0" y="1714480"/>
            <a:ext cx="6858000" cy="7143800"/>
          </a:xfrm>
        </p:spPr>
        <p:txBody>
          <a:bodyPr>
            <a:normAutofit/>
          </a:bodyPr>
          <a:lstStyle/>
          <a:p>
            <a:pPr>
              <a:buNone/>
            </a:pPr>
            <a:endParaRPr lang="it-IT" sz="2400" dirty="0">
              <a:ea typeface="Times New Roman"/>
              <a:cs typeface="Times New Roman"/>
            </a:endParaRPr>
          </a:p>
          <a:p>
            <a:pPr marL="0" indent="0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/>
          </a:p>
          <a:p>
            <a:pPr marL="0" indent="0" algn="ctr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2000" dirty="0" smtClean="0"/>
          </a:p>
          <a:p>
            <a:pPr marL="0" indent="0" algn="ctr">
              <a:buNone/>
            </a:pPr>
            <a:endParaRPr lang="it-IT" sz="2000" dirty="0"/>
          </a:p>
          <a:p>
            <a:pPr marL="0" indent="0" algn="ctr">
              <a:buNone/>
            </a:pPr>
            <a:endParaRPr lang="it-IT" sz="2000" dirty="0" smtClean="0"/>
          </a:p>
          <a:p>
            <a:pPr marL="0" indent="0" algn="ctr">
              <a:buNone/>
            </a:pPr>
            <a:r>
              <a:rPr lang="it-IT" sz="2000" dirty="0" smtClean="0"/>
              <a:t>Tra le aree tematiche </a:t>
            </a:r>
            <a:r>
              <a:rPr lang="it-IT" sz="2000" dirty="0"/>
              <a:t>: </a:t>
            </a:r>
            <a:endParaRPr lang="it-IT" sz="2000" dirty="0" smtClean="0"/>
          </a:p>
          <a:p>
            <a:pPr marL="0" indent="0" algn="ctr">
              <a:buNone/>
            </a:pPr>
            <a:r>
              <a:rPr lang="it-IT" sz="3600" dirty="0" smtClean="0"/>
              <a:t>“</a:t>
            </a:r>
            <a:r>
              <a:rPr lang="it-IT" sz="3600" dirty="0"/>
              <a:t>La cultura del lavoro e </a:t>
            </a:r>
            <a:endParaRPr lang="it-IT" sz="3600" dirty="0" smtClean="0"/>
          </a:p>
          <a:p>
            <a:pPr marL="0" indent="0" algn="ctr">
              <a:buNone/>
            </a:pPr>
            <a:r>
              <a:rPr lang="it-IT" sz="3600" dirty="0" smtClean="0"/>
              <a:t>la </a:t>
            </a:r>
            <a:r>
              <a:rPr lang="it-IT" sz="3600" dirty="0"/>
              <a:t>voce degli </a:t>
            </a:r>
            <a:r>
              <a:rPr lang="it-IT" sz="3600" dirty="0" smtClean="0"/>
              <a:t>studenti”</a:t>
            </a:r>
            <a:endParaRPr lang="it-IT" sz="3600" dirty="0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92" y="1928794"/>
            <a:ext cx="2234909" cy="4378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esamistat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858000" cy="1571604"/>
          </a:xfrm>
          <a:prstGeom prst="rect">
            <a:avLst/>
          </a:prstGeom>
          <a:noFill/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0"/>
            <a:ext cx="6858000" cy="1643042"/>
          </a:xfrm>
        </p:spPr>
        <p:txBody>
          <a:bodyPr/>
          <a:lstStyle/>
          <a:p>
            <a:r>
              <a:rPr lang="it-IT" dirty="0" smtClean="0"/>
              <a:t>2006</a:t>
            </a:r>
            <a:br>
              <a:rPr lang="it-IT" dirty="0" smtClean="0"/>
            </a:br>
            <a:r>
              <a:rPr lang="it-IT" b="1" i="1" dirty="0" smtClean="0"/>
              <a:t>I Protocolli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0" y="1714480"/>
            <a:ext cx="6858000" cy="7429520"/>
          </a:xfrm>
        </p:spPr>
        <p:txBody>
          <a:bodyPr>
            <a:normAutofit/>
          </a:bodyPr>
          <a:lstStyle/>
          <a:p>
            <a:pPr>
              <a:buNone/>
            </a:pPr>
            <a:endParaRPr lang="it-IT" sz="2400" dirty="0">
              <a:ea typeface="Times New Roman"/>
              <a:cs typeface="Times New Roman"/>
            </a:endParaRPr>
          </a:p>
          <a:p>
            <a:pPr marL="0" indent="0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/>
          </a:p>
          <a:p>
            <a:pPr marL="0" indent="0" algn="ctr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2000" dirty="0" smtClean="0"/>
          </a:p>
          <a:p>
            <a:pPr marL="0" indent="0" algn="ctr">
              <a:buNone/>
            </a:pPr>
            <a:endParaRPr lang="it-IT" sz="2000" dirty="0"/>
          </a:p>
          <a:p>
            <a:pPr marL="0" indent="0" algn="ctr">
              <a:buNone/>
            </a:pPr>
            <a:endParaRPr lang="it-IT" sz="2000" dirty="0" smtClean="0"/>
          </a:p>
          <a:p>
            <a:pPr marL="0" indent="0" algn="ctr">
              <a:buNone/>
            </a:pPr>
            <a:r>
              <a:rPr lang="it-IT" sz="2000" dirty="0" smtClean="0"/>
              <a:t>Firma dei protocolli interistituzionali su : </a:t>
            </a:r>
          </a:p>
          <a:p>
            <a:pPr marL="0" indent="0" algn="ctr">
              <a:buNone/>
            </a:pPr>
            <a:r>
              <a:rPr lang="it-IT" sz="3600" dirty="0" smtClean="0"/>
              <a:t>“</a:t>
            </a:r>
            <a:r>
              <a:rPr lang="it-IT" sz="3600" dirty="0"/>
              <a:t>La cultura </a:t>
            </a:r>
            <a:r>
              <a:rPr lang="it-IT" sz="3600" dirty="0" smtClean="0"/>
              <a:t>dell’orientamento”</a:t>
            </a:r>
          </a:p>
          <a:p>
            <a:pPr marL="0" indent="0" algn="ctr">
              <a:buNone/>
            </a:pPr>
            <a:r>
              <a:rPr lang="it-IT" sz="2000" dirty="0" smtClean="0"/>
              <a:t>declinata </a:t>
            </a:r>
            <a:r>
              <a:rPr lang="it-IT" sz="2000" dirty="0"/>
              <a:t>nelle tre </a:t>
            </a:r>
            <a:r>
              <a:rPr lang="it-IT" sz="2000" dirty="0" smtClean="0"/>
              <a:t>reti di formazione e ricerca-azione:</a:t>
            </a:r>
          </a:p>
          <a:p>
            <a:pPr marL="0" indent="0"/>
            <a:r>
              <a:rPr lang="it-IT" sz="2000" dirty="0"/>
              <a:t> </a:t>
            </a:r>
            <a:r>
              <a:rPr lang="it-IT" sz="2000" dirty="0" smtClean="0"/>
              <a:t>Le relazioni e il contesto</a:t>
            </a:r>
          </a:p>
          <a:p>
            <a:pPr marL="0" indent="0"/>
            <a:r>
              <a:rPr lang="it-IT" sz="2000" b="1" i="1" dirty="0" smtClean="0"/>
              <a:t>Di che sogno sei?</a:t>
            </a:r>
          </a:p>
          <a:p>
            <a:pPr marL="0" indent="0"/>
            <a:r>
              <a:rPr lang="it-IT" sz="2000" dirty="0" smtClean="0"/>
              <a:t>Le identità professionali</a:t>
            </a:r>
            <a:endParaRPr lang="it-IT" sz="2000" dirty="0"/>
          </a:p>
        </p:txBody>
      </p:sp>
      <p:pic>
        <p:nvPicPr>
          <p:cNvPr id="6" name="Picture 31" descr="due bembini compress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54" y="1785918"/>
            <a:ext cx="2357454" cy="3895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66" y="5857884"/>
            <a:ext cx="442913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00108" y="5857884"/>
            <a:ext cx="379810" cy="73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00174" y="5929322"/>
            <a:ext cx="394097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000240" y="5857884"/>
            <a:ext cx="51435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571744" y="5929322"/>
            <a:ext cx="414338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143248" y="5929322"/>
            <a:ext cx="251222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500438" y="5929322"/>
            <a:ext cx="508397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214818" y="5929322"/>
            <a:ext cx="3286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4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857760" y="5929322"/>
            <a:ext cx="365522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5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500702" y="5929322"/>
            <a:ext cx="3429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6" descr="confindustria2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143644" y="5929322"/>
            <a:ext cx="314325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esamistat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858000" cy="1571604"/>
          </a:xfrm>
          <a:prstGeom prst="rect">
            <a:avLst/>
          </a:prstGeom>
          <a:noFill/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0"/>
            <a:ext cx="6858000" cy="1643042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>20 giugno 2007</a:t>
            </a:r>
            <a:br>
              <a:rPr lang="it-IT" dirty="0" smtClean="0"/>
            </a:br>
            <a:r>
              <a:rPr lang="it-IT" sz="4900" b="1" i="1" dirty="0"/>
              <a:t>Istituzione della Rete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0" y="1714480"/>
            <a:ext cx="6858000" cy="7143800"/>
          </a:xfrm>
        </p:spPr>
        <p:txBody>
          <a:bodyPr>
            <a:normAutofit/>
          </a:bodyPr>
          <a:lstStyle/>
          <a:p>
            <a:pPr>
              <a:buNone/>
            </a:pPr>
            <a:endParaRPr lang="it-IT" sz="2400" dirty="0"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spcAft>
                <a:spcPts val="0"/>
              </a:spcAft>
              <a:buNone/>
            </a:pPr>
            <a:r>
              <a:rPr lang="it-IT" sz="2400" dirty="0" smtClean="0">
                <a:latin typeface="Times New Roman"/>
                <a:ea typeface="Times New Roman"/>
                <a:cs typeface="Times New Roman"/>
              </a:rPr>
              <a:t>Nota </a:t>
            </a:r>
            <a:r>
              <a:rPr lang="it-IT" sz="2400" dirty="0" err="1" smtClean="0">
                <a:latin typeface="Times New Roman"/>
                <a:ea typeface="Times New Roman"/>
                <a:cs typeface="Times New Roman"/>
              </a:rPr>
              <a:t>Prot</a:t>
            </a:r>
            <a:r>
              <a:rPr lang="it-IT" sz="2400" dirty="0" smtClean="0">
                <a:latin typeface="Times New Roman"/>
                <a:ea typeface="Times New Roman"/>
                <a:cs typeface="Times New Roman"/>
              </a:rPr>
              <a:t>. </a:t>
            </a:r>
            <a:r>
              <a:rPr lang="it-IT" sz="2400" dirty="0" err="1" smtClean="0">
                <a:latin typeface="Times New Roman"/>
                <a:ea typeface="Times New Roman"/>
                <a:cs typeface="Times New Roman"/>
              </a:rPr>
              <a:t>n°</a:t>
            </a:r>
            <a:r>
              <a:rPr lang="it-IT" sz="2400" dirty="0" smtClean="0">
                <a:latin typeface="Times New Roman"/>
                <a:ea typeface="Times New Roman"/>
                <a:cs typeface="Times New Roman"/>
              </a:rPr>
              <a:t> 10150/C12 del Direttore Generale Dott. Michele De Gregorio</a:t>
            </a:r>
            <a:endParaRPr lang="it-IT" sz="2800" dirty="0"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spcAft>
                <a:spcPts val="0"/>
              </a:spcAft>
              <a:buNone/>
            </a:pPr>
            <a:endParaRPr lang="it-IT" sz="2800" dirty="0" smtClean="0">
              <a:latin typeface="Times New Roman"/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spcAft>
                <a:spcPts val="0"/>
              </a:spcAft>
              <a:buNone/>
            </a:pPr>
            <a:endParaRPr lang="it-IT" sz="2800" dirty="0">
              <a:latin typeface="Times New Roman"/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spcAft>
                <a:spcPts val="0"/>
              </a:spcAft>
              <a:buNone/>
            </a:pPr>
            <a:r>
              <a:rPr lang="it-IT" sz="2400" dirty="0" smtClean="0">
                <a:latin typeface="Times New Roman"/>
                <a:ea typeface="Times New Roman"/>
                <a:cs typeface="Times New Roman"/>
              </a:rPr>
              <a:t>Istituzione del Progetto e nomina dell’IIS “ Leonardo da Vinci” quale scuola capofila della Rete</a:t>
            </a:r>
            <a:r>
              <a:rPr lang="it-IT" sz="2800" dirty="0" smtClean="0">
                <a:latin typeface="Times New Roman"/>
                <a:ea typeface="Times New Roman"/>
                <a:cs typeface="Times New Roman"/>
              </a:rPr>
              <a:t> </a:t>
            </a:r>
          </a:p>
          <a:p>
            <a:pPr marL="171450" indent="0" algn="ctr">
              <a:lnSpc>
                <a:spcPct val="200000"/>
              </a:lnSpc>
              <a:spcAft>
                <a:spcPts val="0"/>
              </a:spcAft>
              <a:buNone/>
            </a:pPr>
            <a:r>
              <a:rPr lang="it-IT" sz="3600" dirty="0"/>
              <a:t>“ Di che sogno sei?”</a:t>
            </a:r>
          </a:p>
          <a:p>
            <a:pPr marL="0" indent="0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/>
          </a:p>
          <a:p>
            <a:pPr marL="0" indent="0" algn="ctr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esamistat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858000" cy="1571604"/>
          </a:xfrm>
          <a:prstGeom prst="rect">
            <a:avLst/>
          </a:prstGeom>
          <a:noFill/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0"/>
            <a:ext cx="6858000" cy="1643042"/>
          </a:xfrm>
        </p:spPr>
        <p:txBody>
          <a:bodyPr/>
          <a:lstStyle/>
          <a:p>
            <a:r>
              <a:rPr lang="it-IT" dirty="0" smtClean="0"/>
              <a:t>giugno-novembre 2007</a:t>
            </a:r>
            <a:br>
              <a:rPr lang="it-IT" dirty="0" smtClean="0"/>
            </a:br>
            <a:r>
              <a:rPr lang="it-IT" b="1" i="1" dirty="0" smtClean="0"/>
              <a:t>Implementazione della Rete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0" y="1714480"/>
            <a:ext cx="6858000" cy="7143800"/>
          </a:xfrm>
        </p:spPr>
        <p:txBody>
          <a:bodyPr>
            <a:normAutofit/>
          </a:bodyPr>
          <a:lstStyle/>
          <a:p>
            <a:pPr>
              <a:buNone/>
            </a:pPr>
            <a:endParaRPr lang="it-IT" sz="2400" dirty="0">
              <a:ea typeface="Times New Roman"/>
              <a:cs typeface="Times New Roman"/>
            </a:endParaRPr>
          </a:p>
          <a:p>
            <a:pPr marL="0" indent="0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/>
          </a:p>
          <a:p>
            <a:pPr marL="0" indent="0" algn="ctr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 smtClean="0"/>
          </a:p>
        </p:txBody>
      </p:sp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2500306" y="5715008"/>
            <a:ext cx="1524776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700" i="1" dirty="0">
                <a:solidFill>
                  <a:schemeClr val="accent2"/>
                </a:solidFill>
                <a:latin typeface="Arial" pitchFamily="34" charset="0"/>
              </a:rPr>
              <a:t>Carlo Crivelli –  Pietà (particolare)</a:t>
            </a:r>
          </a:p>
        </p:txBody>
      </p:sp>
      <p:pic>
        <p:nvPicPr>
          <p:cNvPr id="7" name="Picture 6" descr="paesaggi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3108"/>
            <a:ext cx="6858000" cy="7286644"/>
          </a:xfrm>
          <a:prstGeom prst="rect">
            <a:avLst/>
          </a:prstGeom>
          <a:noFill/>
        </p:spPr>
      </p:pic>
      <p:sp>
        <p:nvSpPr>
          <p:cNvPr id="8" name="Rettangolo 7"/>
          <p:cNvSpPr/>
          <p:nvPr/>
        </p:nvSpPr>
        <p:spPr>
          <a:xfrm>
            <a:off x="0" y="6202361"/>
            <a:ext cx="6858000" cy="2941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it-IT" sz="2400" dirty="0" smtClean="0">
                <a:latin typeface="Times New Roman"/>
                <a:ea typeface="Times New Roman"/>
                <a:cs typeface="Times New Roman"/>
              </a:rPr>
              <a:t>Costituzione delle Rete “ Di che sogno sei?”</a:t>
            </a:r>
            <a:endParaRPr lang="it-IT" sz="2400" dirty="0" smtClean="0">
              <a:ea typeface="Times New Roman"/>
              <a:cs typeface="Times New Roman"/>
            </a:endParaRPr>
          </a:p>
          <a:p>
            <a:pPr indent="228600" algn="just">
              <a:lnSpc>
                <a:spcPct val="200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it-IT" sz="2400" dirty="0" smtClean="0">
                <a:latin typeface="Times New Roman"/>
                <a:ea typeface="Times New Roman"/>
                <a:cs typeface="Times New Roman"/>
              </a:rPr>
              <a:t>Nomina dei responsabili della Rete a livello regionale e provinciale</a:t>
            </a:r>
            <a:endParaRPr lang="it-IT" sz="2400" dirty="0" smtClean="0">
              <a:ea typeface="Times New Roman"/>
              <a:cs typeface="Times New Roman"/>
            </a:endParaRPr>
          </a:p>
          <a:p>
            <a:pPr indent="228600" algn="just">
              <a:lnSpc>
                <a:spcPct val="200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it-IT" sz="2400" dirty="0" smtClean="0">
                <a:latin typeface="Times New Roman"/>
                <a:ea typeface="Times New Roman"/>
                <a:cs typeface="Times New Roman"/>
              </a:rPr>
              <a:t>Stesura del Progetto e dell’Accordo di Rete</a:t>
            </a:r>
            <a:endParaRPr lang="it-IT" sz="2400" dirty="0">
              <a:ea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esamistat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858000" cy="1571604"/>
          </a:xfrm>
          <a:prstGeom prst="rect">
            <a:avLst/>
          </a:prstGeom>
          <a:noFill/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0"/>
            <a:ext cx="6858000" cy="1643042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>29 novembre 2007</a:t>
            </a:r>
            <a:br>
              <a:rPr lang="it-IT" dirty="0" smtClean="0"/>
            </a:br>
            <a:r>
              <a:rPr lang="it-IT" sz="4900" b="1" i="1" dirty="0"/>
              <a:t>Lancio delle Reti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0" y="1714480"/>
            <a:ext cx="6858000" cy="7143800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it-IT" b="1" i="1" dirty="0" smtClean="0"/>
          </a:p>
          <a:p>
            <a:pPr algn="ctr">
              <a:buNone/>
            </a:pPr>
            <a:r>
              <a:rPr lang="it-IT" b="1" i="1" dirty="0" smtClean="0"/>
              <a:t>Auditorium Liceo “ Leonardo da Vinci”</a:t>
            </a:r>
          </a:p>
          <a:p>
            <a:pPr algn="ctr">
              <a:buNone/>
            </a:pPr>
            <a:r>
              <a:rPr lang="it-IT" b="1" i="1" dirty="0" smtClean="0">
                <a:ea typeface="Times New Roman"/>
                <a:cs typeface="Times New Roman"/>
              </a:rPr>
              <a:t>Civitanova M .</a:t>
            </a:r>
            <a:endParaRPr lang="it-IT" dirty="0"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spcAft>
                <a:spcPts val="0"/>
              </a:spcAft>
              <a:buNone/>
            </a:pPr>
            <a:endParaRPr lang="it-IT" sz="2800" dirty="0" smtClean="0">
              <a:latin typeface="Times New Roman"/>
              <a:ea typeface="Times New Roman"/>
              <a:cs typeface="Times New Roman"/>
            </a:endParaRPr>
          </a:p>
          <a:p>
            <a:pPr marL="0" indent="0" algn="ctr">
              <a:lnSpc>
                <a:spcPct val="200000"/>
              </a:lnSpc>
              <a:spcAft>
                <a:spcPts val="0"/>
              </a:spcAft>
              <a:buNone/>
            </a:pPr>
            <a:r>
              <a:rPr lang="it-IT" sz="2600" dirty="0" smtClean="0">
                <a:latin typeface="Times New Roman"/>
                <a:ea typeface="Times New Roman"/>
                <a:cs typeface="Times New Roman"/>
              </a:rPr>
              <a:t>Lancio regionale delle tre reti dell’Orientamento:</a:t>
            </a:r>
            <a:endParaRPr lang="it-IT" sz="2600" dirty="0">
              <a:ea typeface="Times New Roman"/>
              <a:cs typeface="Times New Roman"/>
            </a:endParaRPr>
          </a:p>
          <a:p>
            <a:pPr indent="228600" algn="just">
              <a:lnSpc>
                <a:spcPct val="200000"/>
              </a:lnSpc>
              <a:spcAft>
                <a:spcPts val="0"/>
              </a:spcAft>
            </a:pPr>
            <a:r>
              <a:rPr lang="it-IT" sz="2800" dirty="0" smtClean="0">
                <a:latin typeface="Times New Roman"/>
                <a:ea typeface="Times New Roman"/>
                <a:cs typeface="Times New Roman"/>
              </a:rPr>
              <a:t>Le relazioni e il contesto</a:t>
            </a:r>
            <a:endParaRPr lang="it-IT" sz="2800" dirty="0">
              <a:ea typeface="Times New Roman"/>
              <a:cs typeface="Times New Roman"/>
            </a:endParaRPr>
          </a:p>
          <a:p>
            <a:pPr indent="228600" algn="just">
              <a:lnSpc>
                <a:spcPct val="200000"/>
              </a:lnSpc>
              <a:spcAft>
                <a:spcPts val="0"/>
              </a:spcAft>
            </a:pPr>
            <a:r>
              <a:rPr lang="it-IT" b="1" i="1" dirty="0" smtClean="0">
                <a:latin typeface="Times New Roman"/>
                <a:ea typeface="Times New Roman"/>
                <a:cs typeface="Times New Roman"/>
              </a:rPr>
              <a:t>Di che sogno sei?</a:t>
            </a:r>
            <a:endParaRPr lang="it-IT" b="1" i="1" dirty="0">
              <a:ea typeface="Times New Roman"/>
              <a:cs typeface="Times New Roman"/>
            </a:endParaRPr>
          </a:p>
          <a:p>
            <a:pPr indent="228600" algn="just">
              <a:lnSpc>
                <a:spcPct val="200000"/>
              </a:lnSpc>
              <a:spcAft>
                <a:spcPts val="0"/>
              </a:spcAft>
            </a:pPr>
            <a:r>
              <a:rPr lang="it-IT" sz="2800" dirty="0" smtClean="0">
                <a:latin typeface="Times New Roman"/>
                <a:ea typeface="Times New Roman"/>
                <a:cs typeface="Times New Roman"/>
              </a:rPr>
              <a:t>Le identità professionali</a:t>
            </a:r>
            <a:endParaRPr lang="it-IT" sz="2800" dirty="0">
              <a:ea typeface="Times New Roman"/>
              <a:cs typeface="Times New Roman"/>
            </a:endParaRPr>
          </a:p>
          <a:p>
            <a:pPr marL="171450" indent="0" algn="ctr">
              <a:lnSpc>
                <a:spcPct val="200000"/>
              </a:lnSpc>
              <a:spcAft>
                <a:spcPts val="0"/>
              </a:spcAft>
              <a:buNone/>
            </a:pPr>
            <a:endParaRPr lang="it-IT" sz="2800" dirty="0">
              <a:latin typeface="Times New Roman"/>
              <a:ea typeface="Times New Roman"/>
              <a:cs typeface="Times New Roman"/>
            </a:endParaRPr>
          </a:p>
          <a:p>
            <a:pPr marL="0" indent="0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/>
          </a:p>
          <a:p>
            <a:pPr marL="0" indent="0" algn="ctr">
              <a:buNone/>
            </a:pPr>
            <a:endParaRPr lang="it-IT" sz="3600" dirty="0" smtClean="0"/>
          </a:p>
          <a:p>
            <a:pPr marL="0" indent="0" algn="ctr">
              <a:buNone/>
            </a:pPr>
            <a:endParaRPr lang="it-IT" sz="36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1537</TotalTime>
  <Words>655</Words>
  <PresentationFormat>Presentazione su schermo (4:3)</PresentationFormat>
  <Paragraphs>257</Paragraphs>
  <Slides>22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22</vt:i4>
      </vt:variant>
    </vt:vector>
  </HeadingPairs>
  <TitlesOfParts>
    <vt:vector size="23" baseType="lpstr">
      <vt:lpstr>Tema di Office</vt:lpstr>
      <vt:lpstr>Diario di bordo</vt:lpstr>
      <vt:lpstr>2003 Le Marche:una regione laboratorio</vt:lpstr>
      <vt:lpstr>20 dicembre 2004 La scuola itinerante</vt:lpstr>
      <vt:lpstr>2005 Il Primo Manifesto</vt:lpstr>
      <vt:lpstr>2006 I Protocolli</vt:lpstr>
      <vt:lpstr>Diapositiva 6</vt:lpstr>
      <vt:lpstr> 20 giugno 2007 Istituzione della Rete </vt:lpstr>
      <vt:lpstr>giugno-novembre 2007 Implementazione della Rete</vt:lpstr>
      <vt:lpstr> 29 novembre 2007 Lancio delle Reti </vt:lpstr>
      <vt:lpstr> dicembre 2007-gennaio 2008 Monitoraggio ISE </vt:lpstr>
      <vt:lpstr> febbraio 2008 Formazione </vt:lpstr>
      <vt:lpstr> 15 febbraio 2008 Fase provinciale </vt:lpstr>
      <vt:lpstr>  febbraio 2008 I docenti intervistatori </vt:lpstr>
      <vt:lpstr>  5 marzo 2008 Il testo dell’intervista </vt:lpstr>
      <vt:lpstr>   marzo- aprile 2008 Le interviste </vt:lpstr>
      <vt:lpstr> 18 aprile 2008 Analisi dei primi risultati </vt:lpstr>
      <vt:lpstr>  aprile 2008 Il testo del questionario </vt:lpstr>
      <vt:lpstr> 6,7,8 maggio2008 Europa e … non solo </vt:lpstr>
      <vt:lpstr> 10-20 maggio2008 Il questionario </vt:lpstr>
      <vt:lpstr> 23 maggio2008 Meeting finale </vt:lpstr>
      <vt:lpstr> 26,27 agosto 2008 Il secondo Manifesto</vt:lpstr>
      <vt:lpstr>Diapositiva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Utente</dc:creator>
  <cp:lastModifiedBy>Utente</cp:lastModifiedBy>
  <cp:revision>42</cp:revision>
  <dcterms:created xsi:type="dcterms:W3CDTF">2008-06-27T09:55:03Z</dcterms:created>
  <dcterms:modified xsi:type="dcterms:W3CDTF">2008-08-23T14:12:03Z</dcterms:modified>
</cp:coreProperties>
</file>